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64" r:id="rId2"/>
    <p:sldId id="256" r:id="rId3"/>
    <p:sldId id="268" r:id="rId4"/>
    <p:sldId id="267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57" r:id="rId16"/>
    <p:sldId id="279" r:id="rId17"/>
    <p:sldId id="280" r:id="rId18"/>
    <p:sldId id="281" r:id="rId19"/>
    <p:sldId id="259" r:id="rId20"/>
    <p:sldId id="282" r:id="rId21"/>
    <p:sldId id="283" r:id="rId22"/>
    <p:sldId id="284" r:id="rId23"/>
    <p:sldId id="261" r:id="rId24"/>
    <p:sldId id="285" r:id="rId25"/>
    <p:sldId id="286" r:id="rId26"/>
    <p:sldId id="287" r:id="rId27"/>
    <p:sldId id="288" r:id="rId28"/>
    <p:sldId id="289" r:id="rId29"/>
    <p:sldId id="290" r:id="rId30"/>
    <p:sldId id="302" r:id="rId31"/>
    <p:sldId id="303" r:id="rId32"/>
    <p:sldId id="293" r:id="rId33"/>
    <p:sldId id="295" r:id="rId34"/>
    <p:sldId id="305" r:id="rId35"/>
    <p:sldId id="306" r:id="rId36"/>
    <p:sldId id="304" r:id="rId37"/>
    <p:sldId id="294" r:id="rId38"/>
    <p:sldId id="307" r:id="rId39"/>
    <p:sldId id="296" r:id="rId40"/>
    <p:sldId id="309" r:id="rId41"/>
    <p:sldId id="310" r:id="rId42"/>
    <p:sldId id="311" r:id="rId43"/>
    <p:sldId id="312" r:id="rId44"/>
    <p:sldId id="313" r:id="rId45"/>
    <p:sldId id="317" r:id="rId46"/>
    <p:sldId id="314" r:id="rId47"/>
    <p:sldId id="315" r:id="rId48"/>
    <p:sldId id="316" r:id="rId49"/>
  </p:sldIdLst>
  <p:sldSz cx="9721850" cy="6858000"/>
  <p:notesSz cx="6858000" cy="9144000"/>
  <p:defaultTextStyle>
    <a:defPPr>
      <a:defRPr lang="it-IT"/>
    </a:defPPr>
    <a:lvl1pPr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lbertus Extra Bold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lbertus Extra Bold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lbertus Extra Bold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lbertus Extra Bold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lbertus Extra Bold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lbertus Extra Bold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lbertus Extra Bold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lbertus Extra Bold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lbertus Extra Bold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  <a:srgbClr val="CC3399"/>
    <a:srgbClr val="6600FF"/>
    <a:srgbClr val="0000FF"/>
    <a:srgbClr val="0099FF"/>
    <a:srgbClr val="00CC00"/>
    <a:srgbClr val="66FF33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9630" autoAdjust="0"/>
  </p:normalViewPr>
  <p:slideViewPr>
    <p:cSldViewPr>
      <p:cViewPr varScale="1">
        <p:scale>
          <a:sx n="88" d="100"/>
          <a:sy n="88" d="100"/>
        </p:scale>
        <p:origin x="-1234" y="-67"/>
      </p:cViewPr>
      <p:guideLst>
        <p:guide orient="horz" pos="2160"/>
        <p:guide pos="30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5DD8765-A666-451B-BCC5-C7FDE369C15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A8FC7-B805-4FC6-85C7-024BE7EBC3A4}" type="datetimeFigureOut">
              <a:rPr lang="it-IT" smtClean="0"/>
              <a:pPr/>
              <a:t>17/09/2021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685800"/>
            <a:ext cx="48609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6D2E5-8B92-4C17-90FA-D58ACE2D1E8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29139" y="2130427"/>
            <a:ext cx="8263573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58278" y="3886200"/>
            <a:ext cx="680529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D7446-710F-4AFC-8063-FD3137AAAB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B1769-FA89-439A-B7A8-D92AF5164A9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926818" y="609600"/>
            <a:ext cx="2065893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29139" y="609600"/>
            <a:ext cx="6035649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94394-D0BD-4E02-9A73-AEEA78AD05D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9FD11-AD27-4E47-A300-E5385E2949E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7959" y="4406902"/>
            <a:ext cx="826357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67959" y="2906713"/>
            <a:ext cx="826357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C5E66-4A0E-4EA9-90E1-0DD042219E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29139" y="1981200"/>
            <a:ext cx="405077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41940" y="1981200"/>
            <a:ext cx="405077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DF570-8533-4246-AD1E-8B343CD11C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6093" y="274639"/>
            <a:ext cx="874966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86093" y="1535114"/>
            <a:ext cx="429550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6093" y="2174875"/>
            <a:ext cx="429550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938567" y="1535114"/>
            <a:ext cx="429719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938567" y="2174875"/>
            <a:ext cx="429719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BCEB9-D0C6-4FD4-BEA6-3E4616E2B9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CE3B6-BA95-44C9-9F91-86D1805293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F461E-7E1B-4916-87EE-FAA738D7F29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6095" y="273050"/>
            <a:ext cx="3198422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00973" y="273053"/>
            <a:ext cx="543478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86095" y="1435103"/>
            <a:ext cx="319842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25AA5-7EB5-4A46-BE36-00050E2DE15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05551" y="4800601"/>
            <a:ext cx="583311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05551" y="612775"/>
            <a:ext cx="58331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05551" y="5367339"/>
            <a:ext cx="583311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1882E-0283-4BDA-8CE4-082C2EB894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9139" y="609600"/>
            <a:ext cx="826357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9139" y="1981200"/>
            <a:ext cx="826357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9139" y="6248400"/>
            <a:ext cx="202538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1632" y="6248400"/>
            <a:ext cx="307858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7326" y="6248400"/>
            <a:ext cx="202538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AB9B9337-458A-4D19-AEE3-FDFC4764EC0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sellaDiTesto 4"/>
          <p:cNvSpPr txBox="1">
            <a:spLocks noChangeArrowheads="1"/>
          </p:cNvSpPr>
          <p:nvPr/>
        </p:nvSpPr>
        <p:spPr bwMode="auto">
          <a:xfrm>
            <a:off x="987378" y="1071563"/>
            <a:ext cx="767114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600">
                <a:latin typeface="Matura MT Script Capitals" pitchFamily="66" charset="0"/>
              </a:rPr>
              <a:t>La scoperta del “Nuovo mondo”:</a:t>
            </a:r>
          </a:p>
          <a:p>
            <a:r>
              <a:rPr lang="it-IT" sz="3600">
                <a:latin typeface="Matura MT Script Capitals" pitchFamily="66" charset="0"/>
              </a:rPr>
              <a:t>la conquista dell’America</a:t>
            </a:r>
          </a:p>
        </p:txBody>
      </p:sp>
      <p:pic>
        <p:nvPicPr>
          <p:cNvPr id="14343" name="Picture 7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2111" y="2928939"/>
            <a:ext cx="2663382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5" name="Picture 9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616" y="3143251"/>
            <a:ext cx="4860925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39475"/>
          <a:stretch>
            <a:fillRect/>
          </a:stretch>
        </p:blipFill>
        <p:spPr bwMode="auto">
          <a:xfrm>
            <a:off x="7974977" y="3"/>
            <a:ext cx="1746873" cy="18383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78558" y="642939"/>
            <a:ext cx="463307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it-IT" dirty="0">
                <a:latin typeface="Arial" pitchFamily="34" charset="0"/>
                <a:cs typeface="Arial" pitchFamily="34" charset="0"/>
              </a:rPr>
              <a:t>Le spezie</a:t>
            </a:r>
          </a:p>
        </p:txBody>
      </p:sp>
      <p:pic>
        <p:nvPicPr>
          <p:cNvPr id="11268" name="Immagin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9724" y="2500314"/>
            <a:ext cx="2658318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ttangolo 6"/>
          <p:cNvSpPr>
            <a:spLocks noChangeArrowheads="1"/>
          </p:cNvSpPr>
          <p:nvPr/>
        </p:nvSpPr>
        <p:spPr bwMode="auto">
          <a:xfrm>
            <a:off x="151904" y="1785940"/>
            <a:ext cx="6455917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it-IT" sz="2000"/>
              <a:t>L’uso delle spezie è “esploso” dopo i contatti con l’Oriente avuti a causa delle </a:t>
            </a:r>
            <a:r>
              <a:rPr lang="it-IT" sz="2000" b="1"/>
              <a:t>Crociate</a:t>
            </a:r>
            <a:r>
              <a:rPr lang="it-IT" sz="2000"/>
              <a:t>.</a:t>
            </a:r>
          </a:p>
          <a:p>
            <a:pPr algn="just">
              <a:spcBef>
                <a:spcPct val="0"/>
              </a:spcBef>
            </a:pPr>
            <a:r>
              <a:rPr lang="it-IT" sz="2000"/>
              <a:t>Esse sono state usate dagli europei </a:t>
            </a:r>
            <a:r>
              <a:rPr lang="it-IT" sz="2000" i="1" u="sng"/>
              <a:t>prima come medicinali</a:t>
            </a:r>
            <a:r>
              <a:rPr lang="it-IT" sz="2000"/>
              <a:t>, e poi in </a:t>
            </a:r>
            <a:r>
              <a:rPr lang="it-IT" sz="2000" i="1" u="sng"/>
              <a:t>gastronomia</a:t>
            </a:r>
            <a:r>
              <a:rPr lang="it-IT" sz="2000"/>
              <a:t>: </a:t>
            </a:r>
          </a:p>
          <a:p>
            <a:pPr algn="just">
              <a:spcBef>
                <a:spcPct val="0"/>
              </a:spcBef>
            </a:pPr>
            <a:r>
              <a:rPr lang="it-IT" sz="2000" b="1"/>
              <a:t>- non</a:t>
            </a:r>
            <a:r>
              <a:rPr lang="it-IT" sz="2000"/>
              <a:t> per coprire sapori di carne andata a male o per meglio </a:t>
            </a:r>
            <a:r>
              <a:rPr lang="it-IT" sz="2000" b="1"/>
              <a:t>conservarla</a:t>
            </a:r>
            <a:r>
              <a:rPr lang="it-IT" sz="2000"/>
              <a:t> (come a lungo si è creduto), perché le spezie costavano molto ed erano usate dai </a:t>
            </a:r>
            <a:r>
              <a:rPr lang="it-IT" sz="2000" b="1"/>
              <a:t>ricchi</a:t>
            </a:r>
            <a:r>
              <a:rPr lang="it-IT" sz="2000"/>
              <a:t> (e i ricchi mangiavano </a:t>
            </a:r>
            <a:r>
              <a:rPr lang="it-IT" sz="2000" b="1"/>
              <a:t>carne freschissima</a:t>
            </a:r>
            <a:r>
              <a:rPr lang="it-IT" sz="2000"/>
              <a:t>)</a:t>
            </a:r>
          </a:p>
          <a:p>
            <a:pPr algn="just">
              <a:spcBef>
                <a:spcPct val="0"/>
              </a:spcBef>
            </a:pPr>
            <a:r>
              <a:rPr lang="it-IT" sz="2000"/>
              <a:t>- ma perché si riteneva </a:t>
            </a:r>
            <a:r>
              <a:rPr lang="it-IT" sz="2000" b="1"/>
              <a:t>facessero bene</a:t>
            </a:r>
            <a:r>
              <a:rPr lang="it-IT" sz="2000"/>
              <a:t> e aiutassero la </a:t>
            </a:r>
            <a:r>
              <a:rPr lang="it-IT" sz="2000" b="1"/>
              <a:t>digestione</a:t>
            </a:r>
            <a:r>
              <a:rPr lang="it-IT" sz="2000"/>
              <a:t> (tanto che se ne facevano anche </a:t>
            </a:r>
            <a:r>
              <a:rPr lang="it-IT" sz="2000" b="1"/>
              <a:t>confetti</a:t>
            </a:r>
            <a:r>
              <a:rPr lang="it-IT" sz="2000"/>
              <a:t> da prendere dopo aver mangiato)</a:t>
            </a:r>
          </a:p>
          <a:p>
            <a:pPr algn="just">
              <a:spcBef>
                <a:spcPct val="0"/>
              </a:spcBef>
            </a:pPr>
            <a:r>
              <a:rPr lang="it-IT" sz="2000"/>
              <a:t>- col tempo, come già detto, l’uso delle spezie più pregiate è diventato, per i nobili, un </a:t>
            </a:r>
            <a:r>
              <a:rPr lang="it-IT" sz="2000" b="1"/>
              <a:t>SEGNO DI RICCHEZZA</a:t>
            </a:r>
            <a:r>
              <a:rPr lang="it-IT" sz="2000"/>
              <a:t> (un lusso da esibire</a:t>
            </a:r>
            <a:r>
              <a:rPr lang="it-IT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36843"/>
          <a:stretch>
            <a:fillRect/>
          </a:stretch>
        </p:blipFill>
        <p:spPr bwMode="auto">
          <a:xfrm>
            <a:off x="7747119" y="142855"/>
            <a:ext cx="1822826" cy="18383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987376" y="357188"/>
            <a:ext cx="64812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>
                <a:latin typeface="Tahoma" pitchFamily="34" charset="0"/>
                <a:cs typeface="Tahoma" pitchFamily="34" charset="0"/>
              </a:rPr>
              <a:t>Le esplorazioni prima di Colombo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709021" y="1428752"/>
            <a:ext cx="4633070" cy="4893647"/>
          </a:xfrm>
          <a:prstGeom prst="rect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it-IT" b="1" dirty="0"/>
              <a:t>Portogallo</a:t>
            </a:r>
            <a:r>
              <a:rPr lang="it-IT" dirty="0"/>
              <a:t> 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it-IT" dirty="0"/>
              <a:t> Piccolo, non troppo sviluppato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it-IT" dirty="0"/>
              <a:t> Paese di </a:t>
            </a:r>
            <a:r>
              <a:rPr lang="it-IT" b="1" dirty="0"/>
              <a:t>marinai e pescatori</a:t>
            </a:r>
            <a:endParaRPr lang="it-IT" dirty="0"/>
          </a:p>
          <a:p>
            <a:pPr algn="just">
              <a:spcBef>
                <a:spcPts val="0"/>
              </a:spcBef>
              <a:defRPr/>
            </a:pPr>
            <a:endParaRPr lang="it-IT" dirty="0"/>
          </a:p>
          <a:p>
            <a:pPr algn="just">
              <a:spcBef>
                <a:spcPts val="0"/>
              </a:spcBef>
              <a:defRPr/>
            </a:pPr>
            <a:r>
              <a:rPr lang="it-IT" dirty="0"/>
              <a:t>La </a:t>
            </a:r>
            <a:r>
              <a:rPr lang="it-IT" b="1" dirty="0"/>
              <a:t>monarchia</a:t>
            </a:r>
            <a:r>
              <a:rPr lang="it-IT" dirty="0"/>
              <a:t> portoghese spinge in questa direzione: </a:t>
            </a:r>
            <a:r>
              <a:rPr lang="it-IT" b="1" u="sng" dirty="0"/>
              <a:t>esplorare il mare per cercare </a:t>
            </a:r>
            <a:r>
              <a:rPr lang="it-IT" b="1" u="sng" dirty="0">
                <a:solidFill>
                  <a:srgbClr val="FF0000"/>
                </a:solidFill>
              </a:rPr>
              <a:t>nuove rotte commerciali</a:t>
            </a:r>
            <a:r>
              <a:rPr lang="it-IT" dirty="0"/>
              <a:t>. </a:t>
            </a:r>
          </a:p>
          <a:p>
            <a:pPr algn="just">
              <a:spcBef>
                <a:spcPts val="0"/>
              </a:spcBef>
              <a:defRPr/>
            </a:pPr>
            <a:r>
              <a:rPr lang="it-IT" dirty="0"/>
              <a:t>I portoghesi divennero quindi abili navigatori ed esplorarono gran parte delle </a:t>
            </a:r>
            <a:r>
              <a:rPr lang="it-IT" b="1" dirty="0">
                <a:solidFill>
                  <a:srgbClr val="FF0000"/>
                </a:solidFill>
              </a:rPr>
              <a:t>COSTE AFRICANE</a:t>
            </a:r>
            <a:r>
              <a:rPr lang="it-IT" dirty="0"/>
              <a:t>, stabilendo qui molte loro </a:t>
            </a:r>
            <a:r>
              <a:rPr lang="it-IT" dirty="0">
                <a:solidFill>
                  <a:srgbClr val="FF0000"/>
                </a:solidFill>
              </a:rPr>
              <a:t>basi commerciali</a:t>
            </a:r>
            <a:r>
              <a:rPr lang="it-IT" dirty="0"/>
              <a:t>.</a:t>
            </a:r>
          </a:p>
        </p:txBody>
      </p:sp>
      <p:sp>
        <p:nvSpPr>
          <p:cNvPr id="12293" name="Rettangolo 5"/>
          <p:cNvSpPr>
            <a:spLocks noChangeArrowheads="1"/>
          </p:cNvSpPr>
          <p:nvPr/>
        </p:nvSpPr>
        <p:spPr bwMode="auto">
          <a:xfrm>
            <a:off x="227857" y="2071689"/>
            <a:ext cx="425330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it-IT">
                <a:latin typeface="Arial" charset="0"/>
                <a:cs typeface="Arial" charset="0"/>
              </a:rPr>
              <a:t>Enrico il Navigatore (</a:t>
            </a:r>
            <a:r>
              <a:rPr lang="it-IT" b="1">
                <a:latin typeface="Arial" charset="0"/>
                <a:cs typeface="Arial" charset="0"/>
              </a:rPr>
              <a:t>Portogallo</a:t>
            </a:r>
            <a:r>
              <a:rPr lang="it-IT">
                <a:latin typeface="Arial" charset="0"/>
                <a:cs typeface="Arial" charset="0"/>
              </a:rPr>
              <a:t>)</a:t>
            </a:r>
          </a:p>
          <a:p>
            <a:pPr algn="l">
              <a:spcBef>
                <a:spcPct val="0"/>
              </a:spcBef>
            </a:pPr>
            <a:endParaRPr lang="it-IT">
              <a:latin typeface="Arial" charset="0"/>
              <a:cs typeface="Arial" charset="0"/>
            </a:endParaRPr>
          </a:p>
          <a:p>
            <a:pPr algn="l">
              <a:spcBef>
                <a:spcPct val="0"/>
              </a:spcBef>
            </a:pPr>
            <a:endParaRPr lang="it-IT">
              <a:latin typeface="Arial" charset="0"/>
              <a:cs typeface="Arial" charset="0"/>
            </a:endParaRPr>
          </a:p>
          <a:p>
            <a:pPr algn="l">
              <a:spcBef>
                <a:spcPct val="0"/>
              </a:spcBef>
            </a:pPr>
            <a:endParaRPr lang="it-IT">
              <a:latin typeface="Arial" charset="0"/>
              <a:cs typeface="Arial" charset="0"/>
            </a:endParaRPr>
          </a:p>
          <a:p>
            <a:pPr algn="l">
              <a:spcBef>
                <a:spcPct val="0"/>
              </a:spcBef>
            </a:pPr>
            <a:endParaRPr lang="it-IT">
              <a:latin typeface="Arial" charset="0"/>
              <a:cs typeface="Arial" charset="0"/>
            </a:endParaRPr>
          </a:p>
          <a:p>
            <a:pPr algn="l">
              <a:spcBef>
                <a:spcPct val="0"/>
              </a:spcBef>
            </a:pPr>
            <a:endParaRPr lang="it-IT">
              <a:latin typeface="Arial" charset="0"/>
              <a:cs typeface="Arial" charset="0"/>
            </a:endParaRPr>
          </a:p>
          <a:p>
            <a:pPr algn="l">
              <a:spcBef>
                <a:spcPct val="0"/>
              </a:spcBef>
            </a:pPr>
            <a:endParaRPr lang="it-IT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it-IT">
                <a:latin typeface="Arial" charset="0"/>
                <a:cs typeface="Arial" charset="0"/>
              </a:rPr>
              <a:t>Conquiste lungo le coste dell’</a:t>
            </a:r>
            <a:r>
              <a:rPr lang="it-IT" b="1">
                <a:latin typeface="Arial" charset="0"/>
                <a:cs typeface="Arial" charset="0"/>
              </a:rPr>
              <a:t>Africa</a:t>
            </a:r>
            <a:r>
              <a:rPr lang="it-IT">
                <a:latin typeface="Arial" charset="0"/>
                <a:cs typeface="Arial" charset="0"/>
              </a:rPr>
              <a:t>, sempre più a sud</a:t>
            </a:r>
          </a:p>
        </p:txBody>
      </p:sp>
      <p:pic>
        <p:nvPicPr>
          <p:cNvPr id="12294" name="Picture 4" descr="Enrico il Navigato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4992" y="3000375"/>
            <a:ext cx="1519039" cy="142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Portogall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9724" y="928690"/>
            <a:ext cx="1113962" cy="104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5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36843"/>
          <a:stretch>
            <a:fillRect/>
          </a:stretch>
        </p:blipFill>
        <p:spPr bwMode="auto">
          <a:xfrm>
            <a:off x="7747119" y="142855"/>
            <a:ext cx="1822826" cy="18383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987376" y="357188"/>
            <a:ext cx="64812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>
                <a:latin typeface="Tahoma" pitchFamily="34" charset="0"/>
                <a:cs typeface="Tahoma" pitchFamily="34" charset="0"/>
              </a:rPr>
              <a:t>Le esplorazioni prima di Colombo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709021" y="1785939"/>
            <a:ext cx="4633070" cy="3416320"/>
          </a:xfrm>
          <a:prstGeom prst="rect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it-IT" dirty="0"/>
              <a:t>Furono anche degli </a:t>
            </a:r>
            <a:r>
              <a:rPr lang="it-IT" b="1" dirty="0">
                <a:solidFill>
                  <a:srgbClr val="FF0000"/>
                </a:solidFill>
              </a:rPr>
              <a:t>innovatori</a:t>
            </a:r>
            <a:r>
              <a:rPr lang="it-IT" dirty="0"/>
              <a:t>: ad esempio, non potendo navigare né controvento né controcorrente, </a:t>
            </a:r>
            <a:r>
              <a:rPr lang="it-IT" b="1" dirty="0">
                <a:solidFill>
                  <a:srgbClr val="FF0000"/>
                </a:solidFill>
              </a:rPr>
              <a:t>abbandonarono la navigazione a vista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e si allontanarono dalla costa per sfruttare i venti favorevoli. </a:t>
            </a:r>
          </a:p>
          <a:p>
            <a:pPr algn="just">
              <a:spcBef>
                <a:spcPts val="0"/>
              </a:spcBef>
              <a:defRPr/>
            </a:pPr>
            <a:r>
              <a:rPr lang="it-IT" dirty="0"/>
              <a:t>Per questo dovettero sviluppare anche </a:t>
            </a:r>
            <a:r>
              <a:rPr lang="it-IT" b="1" dirty="0"/>
              <a:t>nuovi sistemi per orientarsi</a:t>
            </a:r>
            <a:r>
              <a:rPr lang="it-IT" dirty="0"/>
              <a:t>, ad esempio guardando le stelle.</a:t>
            </a:r>
          </a:p>
        </p:txBody>
      </p:sp>
      <p:pic>
        <p:nvPicPr>
          <p:cNvPr id="13317" name="Picture 7" descr="Portogal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8799" y="1643064"/>
            <a:ext cx="1113962" cy="104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Visualizza immagine di origine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835472" y="2857501"/>
            <a:ext cx="3402648" cy="313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5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36843"/>
          <a:stretch>
            <a:fillRect/>
          </a:stretch>
        </p:blipFill>
        <p:spPr bwMode="auto">
          <a:xfrm>
            <a:off x="7747119" y="142855"/>
            <a:ext cx="1822826" cy="18383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987376" y="357188"/>
            <a:ext cx="64812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>
                <a:latin typeface="Tahoma" pitchFamily="34" charset="0"/>
                <a:cs typeface="Tahoma" pitchFamily="34" charset="0"/>
              </a:rPr>
              <a:t>Le esplorazioni prima di Colombo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59519" y="1928813"/>
            <a:ext cx="4633070" cy="3785652"/>
          </a:xfrm>
          <a:prstGeom prst="rect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it-IT" dirty="0"/>
              <a:t>L’idea era quella di </a:t>
            </a:r>
            <a:r>
              <a:rPr lang="it-IT" b="1" dirty="0">
                <a:solidFill>
                  <a:srgbClr val="FF0000"/>
                </a:solidFill>
              </a:rPr>
              <a:t>aggirare l’Africa</a:t>
            </a:r>
            <a:r>
              <a:rPr lang="it-IT" b="1" dirty="0"/>
              <a:t> per arrivare fino in </a:t>
            </a:r>
            <a:r>
              <a:rPr lang="it-IT" b="1" dirty="0">
                <a:solidFill>
                  <a:srgbClr val="FF0000"/>
                </a:solidFill>
              </a:rPr>
              <a:t>India</a:t>
            </a:r>
            <a:r>
              <a:rPr lang="it-IT" dirty="0"/>
              <a:t>. </a:t>
            </a:r>
          </a:p>
          <a:p>
            <a:pPr algn="just">
              <a:spcBef>
                <a:spcPts val="0"/>
              </a:spcBef>
              <a:defRPr/>
            </a:pPr>
            <a:endParaRPr lang="it-IT" dirty="0"/>
          </a:p>
          <a:p>
            <a:pPr algn="just">
              <a:spcBef>
                <a:spcPts val="0"/>
              </a:spcBef>
              <a:buFontTx/>
              <a:buChar char="-"/>
              <a:defRPr/>
            </a:pPr>
            <a:r>
              <a:rPr lang="it-IT" dirty="0"/>
              <a:t>Navi in viaggi di esplorazione già a partire dal 1450 circa. </a:t>
            </a:r>
          </a:p>
          <a:p>
            <a:pPr algn="just">
              <a:spcBef>
                <a:spcPts val="0"/>
              </a:spcBef>
              <a:buFontTx/>
              <a:buChar char="-"/>
              <a:defRPr/>
            </a:pPr>
            <a:endParaRPr lang="it-IT" dirty="0"/>
          </a:p>
          <a:p>
            <a:pPr algn="just">
              <a:spcBef>
                <a:spcPts val="0"/>
              </a:spcBef>
              <a:defRPr/>
            </a:pPr>
            <a:r>
              <a:rPr lang="it-IT" dirty="0"/>
              <a:t>- Nel </a:t>
            </a:r>
            <a:r>
              <a:rPr lang="it-IT" b="1" u="sng" dirty="0"/>
              <a:t>1487 Bartolomeo Diaz raggiunse infine il capo di Buona Speranza</a:t>
            </a:r>
            <a:r>
              <a:rPr lang="it-IT" dirty="0"/>
              <a:t>, aprendo la via all’oceano Indiano e all’India</a:t>
            </a:r>
          </a:p>
        </p:txBody>
      </p:sp>
      <p:pic>
        <p:nvPicPr>
          <p:cNvPr id="14341" name="Picture 7" descr="Portogal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7580" y="2071690"/>
            <a:ext cx="1113962" cy="104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Immagin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8303" y="3429001"/>
            <a:ext cx="3379018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5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36843"/>
          <a:stretch>
            <a:fillRect/>
          </a:stretch>
        </p:blipFill>
        <p:spPr bwMode="auto">
          <a:xfrm>
            <a:off x="7747119" y="142855"/>
            <a:ext cx="1822826" cy="18383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987376" y="357188"/>
            <a:ext cx="64812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>
                <a:latin typeface="Tahoma" pitchFamily="34" charset="0"/>
                <a:cs typeface="Tahoma" pitchFamily="34" charset="0"/>
              </a:rPr>
              <a:t>Le esplorazioni prima di Colombo</a:t>
            </a:r>
          </a:p>
        </p:txBody>
      </p:sp>
      <p:pic>
        <p:nvPicPr>
          <p:cNvPr id="15364" name="Immagin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9280" y="1714501"/>
            <a:ext cx="7480423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Portogall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760" y="1214439"/>
            <a:ext cx="1113962" cy="104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486092" y="1905002"/>
            <a:ext cx="8911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it-IT">
              <a:latin typeface="Times New Roman" pitchFamily="18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17455" y="4429132"/>
            <a:ext cx="43292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it-IT" b="1" dirty="0">
                <a:latin typeface="Times New Roman" pitchFamily="18" charset="0"/>
              </a:rPr>
              <a:t>Bartolomeo Diaz</a:t>
            </a:r>
            <a:r>
              <a:rPr lang="it-IT" dirty="0">
                <a:latin typeface="Times New Roman" pitchFamily="18" charset="0"/>
              </a:rPr>
              <a:t> per la prima volta il Capo di Buona speranza nel </a:t>
            </a:r>
            <a:r>
              <a:rPr lang="it-IT" b="1" dirty="0">
                <a:latin typeface="Times New Roman" pitchFamily="18" charset="0"/>
              </a:rPr>
              <a:t>1487</a:t>
            </a:r>
            <a:r>
              <a:rPr lang="it-IT" dirty="0">
                <a:latin typeface="Times New Roman" pitchFamily="18" charset="0"/>
              </a:rPr>
              <a:t>. </a:t>
            </a:r>
          </a:p>
        </p:txBody>
      </p:sp>
      <p:pic>
        <p:nvPicPr>
          <p:cNvPr id="14343" name="Picture 7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4711" y="1643050"/>
            <a:ext cx="2025385" cy="25431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87378" y="357190"/>
            <a:ext cx="76711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>
                <a:latin typeface="Tahoma" pitchFamily="34" charset="0"/>
                <a:cs typeface="Tahoma" pitchFamily="34" charset="0"/>
              </a:rPr>
              <a:t>Bartolomeo Diaz e Vasco de Gama</a:t>
            </a:r>
          </a:p>
        </p:txBody>
      </p:sp>
      <p:pic>
        <p:nvPicPr>
          <p:cNvPr id="14345" name="Picture 9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 l="22769" r="21604"/>
          <a:stretch>
            <a:fillRect/>
          </a:stretch>
        </p:blipFill>
        <p:spPr bwMode="auto">
          <a:xfrm>
            <a:off x="6789751" y="3429000"/>
            <a:ext cx="2126670" cy="2571768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16391" name="Rettangolo 8"/>
          <p:cNvSpPr>
            <a:spLocks noChangeArrowheads="1"/>
          </p:cNvSpPr>
          <p:nvPr/>
        </p:nvSpPr>
        <p:spPr bwMode="auto">
          <a:xfrm>
            <a:off x="5003801" y="2143116"/>
            <a:ext cx="455711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it-IT" b="1" dirty="0">
                <a:latin typeface="Times New Roman" pitchFamily="18" charset="0"/>
              </a:rPr>
              <a:t>Vasco de </a:t>
            </a:r>
            <a:r>
              <a:rPr lang="it-IT" b="1" dirty="0" err="1">
                <a:latin typeface="Times New Roman" pitchFamily="18" charset="0"/>
              </a:rPr>
              <a:t>Gama</a:t>
            </a:r>
            <a:r>
              <a:rPr lang="it-IT" dirty="0">
                <a:latin typeface="Times New Roman" pitchFamily="18" charset="0"/>
              </a:rPr>
              <a:t> nel </a:t>
            </a:r>
            <a:r>
              <a:rPr lang="it-IT" b="1" dirty="0">
                <a:latin typeface="Times New Roman" pitchFamily="18" charset="0"/>
              </a:rPr>
              <a:t>1497</a:t>
            </a:r>
            <a:r>
              <a:rPr lang="it-IT" dirty="0">
                <a:latin typeface="Times New Roman" pitchFamily="18" charset="0"/>
              </a:rPr>
              <a:t> fu il primo a raggiungere l’India circumnavigando l’Africa.</a:t>
            </a:r>
          </a:p>
        </p:txBody>
      </p:sp>
      <p:pic>
        <p:nvPicPr>
          <p:cNvPr id="16392" name="Picture 7" descr="Portogall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3309" y="3286127"/>
            <a:ext cx="1113962" cy="104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486092" y="1905002"/>
            <a:ext cx="8911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it-IT">
              <a:latin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94994" y="357190"/>
            <a:ext cx="76711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3200">
                <a:latin typeface="Tahoma" pitchFamily="34" charset="0"/>
                <a:cs typeface="Tahoma" pitchFamily="34" charset="0"/>
              </a:rPr>
              <a:t>Cristoforo Colombo</a:t>
            </a:r>
          </a:p>
        </p:txBody>
      </p:sp>
      <p:pic>
        <p:nvPicPr>
          <p:cNvPr id="9" name="Picture 4" descr="C:\Documenti\classe seconda Palmina\il mondo di colombo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2" y="214315"/>
            <a:ext cx="4958819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ttangolo 8"/>
          <p:cNvSpPr>
            <a:spLocks noChangeArrowheads="1"/>
          </p:cNvSpPr>
          <p:nvPr/>
        </p:nvSpPr>
        <p:spPr bwMode="auto">
          <a:xfrm>
            <a:off x="3645696" y="1857375"/>
            <a:ext cx="5696397" cy="36009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it-IT" dirty="0"/>
              <a:t>Genovese, 1451-1506</a:t>
            </a:r>
          </a:p>
          <a:p>
            <a:pPr algn="l">
              <a:defRPr/>
            </a:pPr>
            <a:r>
              <a:rPr lang="it-IT" dirty="0"/>
              <a:t>Figlio di un </a:t>
            </a:r>
            <a:r>
              <a:rPr lang="it-IT" b="1" dirty="0"/>
              <a:t>mercante</a:t>
            </a:r>
            <a:r>
              <a:rPr lang="it-IT" dirty="0"/>
              <a:t>; aveva lavorato per grandi gruppi mercantili genovesi</a:t>
            </a:r>
          </a:p>
          <a:p>
            <a:pPr algn="l">
              <a:defRPr/>
            </a:pPr>
            <a:r>
              <a:rPr lang="it-IT" dirty="0"/>
              <a:t>Si trasferisce in </a:t>
            </a:r>
            <a:r>
              <a:rPr lang="it-IT" b="1" dirty="0"/>
              <a:t>Portogallo</a:t>
            </a:r>
            <a:r>
              <a:rPr lang="it-IT" dirty="0"/>
              <a:t>, dove entra in contatto con i numerosi </a:t>
            </a:r>
            <a:r>
              <a:rPr lang="it-IT" b="1" dirty="0"/>
              <a:t>navigatori portoghesi</a:t>
            </a:r>
          </a:p>
          <a:p>
            <a:pPr algn="l">
              <a:defRPr/>
            </a:pPr>
            <a:r>
              <a:rPr lang="it-IT" dirty="0"/>
              <a:t>Studia le carte geografiche (anche di </a:t>
            </a:r>
            <a:r>
              <a:rPr lang="it-IT" dirty="0" err="1"/>
              <a:t>Toscanelli</a:t>
            </a:r>
            <a:r>
              <a:rPr lang="it-IT" dirty="0"/>
              <a:t>)</a:t>
            </a:r>
          </a:p>
        </p:txBody>
      </p:sp>
      <p:sp>
        <p:nvSpPr>
          <p:cNvPr id="17414" name="Rettangolo 9"/>
          <p:cNvSpPr>
            <a:spLocks noChangeArrowheads="1"/>
          </p:cNvSpPr>
          <p:nvPr/>
        </p:nvSpPr>
        <p:spPr bwMode="auto">
          <a:xfrm>
            <a:off x="531667" y="5715003"/>
            <a:ext cx="8582570" cy="83099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/>
              <a:t>Progetto: </a:t>
            </a:r>
            <a:r>
              <a:rPr lang="it-IT" u="sng"/>
              <a:t>raggiungere le </a:t>
            </a:r>
            <a:r>
              <a:rPr lang="it-IT" b="1" u="sng"/>
              <a:t>Indie</a:t>
            </a:r>
            <a:r>
              <a:rPr lang="it-IT" u="sng"/>
              <a:t> navigando però </a:t>
            </a:r>
            <a:r>
              <a:rPr lang="it-IT" b="1" u="sng"/>
              <a:t>verso Occidente</a:t>
            </a:r>
            <a:r>
              <a:rPr lang="it-IT" u="sng"/>
              <a:t>, attraversando l’Atlantico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486092" y="1905002"/>
            <a:ext cx="8911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it-IT">
              <a:latin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11423" y="357190"/>
            <a:ext cx="76711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dirty="0">
                <a:latin typeface="Tahoma" pitchFamily="34" charset="0"/>
                <a:cs typeface="Tahoma" pitchFamily="34" charset="0"/>
              </a:rPr>
              <a:t>Cristoforo Colombo</a:t>
            </a:r>
          </a:p>
        </p:txBody>
      </p:sp>
      <p:sp>
        <p:nvSpPr>
          <p:cNvPr id="16391" name="Rettangolo 8"/>
          <p:cNvSpPr>
            <a:spLocks noChangeArrowheads="1"/>
          </p:cNvSpPr>
          <p:nvPr/>
        </p:nvSpPr>
        <p:spPr bwMode="auto">
          <a:xfrm>
            <a:off x="2278561" y="1143000"/>
            <a:ext cx="5392589" cy="17543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t-IT" b="1" dirty="0"/>
              <a:t>Errore di calcolo</a:t>
            </a:r>
          </a:p>
          <a:p>
            <a:pPr algn="just">
              <a:defRPr/>
            </a:pPr>
            <a:r>
              <a:rPr lang="it-IT" dirty="0">
                <a:latin typeface="Calibri" pitchFamily="34" charset="0"/>
                <a:cs typeface="Calibri" pitchFamily="34" charset="0"/>
              </a:rPr>
              <a:t>Ritiene che la distanza tra Europa e Asia sia di 2500 miglia, mentre supera le 10600</a:t>
            </a:r>
          </a:p>
        </p:txBody>
      </p:sp>
      <p:sp>
        <p:nvSpPr>
          <p:cNvPr id="8" name="Rettangolo 8"/>
          <p:cNvSpPr>
            <a:spLocks noChangeArrowheads="1"/>
          </p:cNvSpPr>
          <p:nvPr/>
        </p:nvSpPr>
        <p:spPr bwMode="auto">
          <a:xfrm>
            <a:off x="531667" y="3071813"/>
            <a:ext cx="6455915" cy="17543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t-IT" b="1" dirty="0"/>
              <a:t>A caccia di finanziatori</a:t>
            </a:r>
          </a:p>
          <a:p>
            <a:pPr algn="just">
              <a:defRPr/>
            </a:pPr>
            <a:r>
              <a:rPr lang="it-IT" dirty="0">
                <a:latin typeface="Calibri" pitchFamily="34" charset="0"/>
                <a:cs typeface="Calibri" pitchFamily="34" charset="0"/>
              </a:rPr>
              <a:t>Dopo vari tentativi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ottiene (dopo 6 anni), </a:t>
            </a:r>
            <a:r>
              <a:rPr lang="it-IT" dirty="0">
                <a:latin typeface="Calibri" pitchFamily="34" charset="0"/>
                <a:cs typeface="Calibri" pitchFamily="34" charset="0"/>
              </a:rPr>
              <a:t>in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Spagna</a:t>
            </a:r>
            <a:r>
              <a:rPr lang="it-IT" dirty="0">
                <a:latin typeface="Calibri" pitchFamily="34" charset="0"/>
                <a:cs typeface="Calibri" pitchFamily="34" charset="0"/>
              </a:rPr>
              <a:t>, da </a:t>
            </a:r>
            <a:r>
              <a:rPr lang="it-IT" b="1" dirty="0">
                <a:latin typeface="Calibri" pitchFamily="34" charset="0"/>
                <a:cs typeface="Calibri" pitchFamily="34" charset="0"/>
              </a:rPr>
              <a:t>Isabella di Castiglia </a:t>
            </a:r>
            <a:r>
              <a:rPr lang="it-IT" dirty="0">
                <a:latin typeface="Calibri" pitchFamily="34" charset="0"/>
                <a:cs typeface="Calibri" pitchFamily="34" charset="0"/>
              </a:rPr>
              <a:t>e da re Ferdinando d’Aragona l’approvazione del suo progetto</a:t>
            </a:r>
          </a:p>
        </p:txBody>
      </p:sp>
      <p:pic>
        <p:nvPicPr>
          <p:cNvPr id="184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3291" y="3000377"/>
            <a:ext cx="1755334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8"/>
          <p:cNvSpPr>
            <a:spLocks noChangeArrowheads="1"/>
          </p:cNvSpPr>
          <p:nvPr/>
        </p:nvSpPr>
        <p:spPr bwMode="auto">
          <a:xfrm>
            <a:off x="1519042" y="5143502"/>
            <a:ext cx="6835676" cy="13849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t-IT" b="1" dirty="0"/>
              <a:t>Convenzione di Santa </a:t>
            </a:r>
            <a:r>
              <a:rPr lang="it-IT" b="1" dirty="0" err="1"/>
              <a:t>Fé</a:t>
            </a:r>
            <a:endParaRPr lang="it-IT" b="1" dirty="0"/>
          </a:p>
          <a:p>
            <a:pPr algn="just">
              <a:defRPr/>
            </a:pPr>
            <a:r>
              <a:rPr lang="it-IT" dirty="0">
                <a:latin typeface="Calibri" pitchFamily="34" charset="0"/>
                <a:cs typeface="Calibri" pitchFamily="34" charset="0"/>
              </a:rPr>
              <a:t>Colombo viene nominato ammiraglio, viceré e governatore delle terre eventualmente scoperte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486092" y="1905002"/>
            <a:ext cx="8911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it-IT">
              <a:latin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11423" y="357190"/>
            <a:ext cx="76711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dirty="0">
                <a:latin typeface="Tahoma" pitchFamily="34" charset="0"/>
                <a:cs typeface="Tahoma" pitchFamily="34" charset="0"/>
              </a:rPr>
              <a:t>Cristoforo Colombo</a:t>
            </a:r>
          </a:p>
        </p:txBody>
      </p:sp>
      <p:sp>
        <p:nvSpPr>
          <p:cNvPr id="8" name="Rettangolo 8"/>
          <p:cNvSpPr>
            <a:spLocks noChangeArrowheads="1"/>
          </p:cNvSpPr>
          <p:nvPr/>
        </p:nvSpPr>
        <p:spPr bwMode="auto">
          <a:xfrm>
            <a:off x="1291158" y="1357299"/>
            <a:ext cx="7367391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i="1" dirty="0"/>
              <a:t>Perché </a:t>
            </a:r>
            <a:r>
              <a:rPr lang="it-IT" i="1" dirty="0" smtClean="0"/>
              <a:t>esitarono a lungo i sovrani spagnoli?</a:t>
            </a:r>
            <a:endParaRPr lang="it-IT" dirty="0"/>
          </a:p>
          <a:p>
            <a:pPr lvl="0"/>
            <a:r>
              <a:rPr lang="it-IT" dirty="0"/>
              <a:t>Per i </a:t>
            </a:r>
            <a:r>
              <a:rPr lang="it-IT" b="1" dirty="0"/>
              <a:t>DUBBI </a:t>
            </a:r>
            <a:r>
              <a:rPr lang="it-IT" b="1" dirty="0" smtClean="0"/>
              <a:t>dei dotti di corte sulle </a:t>
            </a:r>
            <a:r>
              <a:rPr lang="it-IT" b="1" dirty="0"/>
              <a:t>teorie di </a:t>
            </a:r>
            <a:r>
              <a:rPr lang="it-IT" b="1" dirty="0" smtClean="0"/>
              <a:t>Colombo</a:t>
            </a:r>
            <a:endParaRPr lang="it-IT" dirty="0"/>
          </a:p>
          <a:p>
            <a:pPr lvl="0"/>
            <a:r>
              <a:rPr lang="it-IT" dirty="0"/>
              <a:t>Perché il primo loro obiettivo era la </a:t>
            </a:r>
            <a:r>
              <a:rPr lang="it-IT" b="1" dirty="0"/>
              <a:t>guerra per la liberazione di Granada dagli infedeli musulmani</a:t>
            </a:r>
            <a:r>
              <a:rPr lang="it-IT" dirty="0"/>
              <a:t> </a:t>
            </a:r>
            <a:r>
              <a:rPr lang="it-IT" dirty="0" smtClean="0"/>
              <a:t>(la </a:t>
            </a:r>
            <a:r>
              <a:rPr lang="it-IT" dirty="0"/>
              <a:t>Spagna era un paese molto religioso e cattolico</a:t>
            </a:r>
            <a:r>
              <a:rPr lang="it-IT" dirty="0" smtClean="0"/>
              <a:t>) </a:t>
            </a:r>
            <a:endParaRPr lang="it-IT" dirty="0"/>
          </a:p>
        </p:txBody>
      </p:sp>
      <p:pic>
        <p:nvPicPr>
          <p:cNvPr id="9" name="Immagin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8545" y="4286257"/>
            <a:ext cx="3105612" cy="238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1236565" y="4857763"/>
            <a:ext cx="30796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Finisce la guerra </a:t>
            </a:r>
          </a:p>
          <a:p>
            <a:r>
              <a:rPr lang="it-IT" dirty="0" smtClean="0"/>
              <a:t>di </a:t>
            </a:r>
            <a:r>
              <a:rPr lang="it-IT" i="1" dirty="0" err="1"/>
              <a:t>reconquista</a:t>
            </a:r>
            <a:r>
              <a:rPr lang="it-IT" dirty="0"/>
              <a:t> (1492)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07586" y="1142985"/>
            <a:ext cx="8506619" cy="4708981"/>
          </a:xfrm>
          <a:prstGeom prst="rect">
            <a:avLst/>
          </a:prstGeom>
          <a:ln>
            <a:solidFill>
              <a:srgbClr val="FFC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/>
            <a:r>
              <a:rPr lang="it-IT" dirty="0">
                <a:latin typeface="Calibri" pitchFamily="34" charset="0"/>
                <a:cs typeface="Calibri" pitchFamily="34" charset="0"/>
              </a:rPr>
              <a:t>Colombo partì con due caravelle (la </a:t>
            </a:r>
            <a:r>
              <a:rPr lang="it-IT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Nina</a:t>
            </a:r>
            <a:r>
              <a:rPr lang="it-IT" dirty="0">
                <a:latin typeface="Calibri" pitchFamily="34" charset="0"/>
                <a:cs typeface="Calibri" pitchFamily="34" charset="0"/>
              </a:rPr>
              <a:t>, la </a:t>
            </a:r>
            <a:r>
              <a:rPr lang="it-IT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Pinta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) e una caracca,  </a:t>
            </a:r>
            <a:r>
              <a:rPr lang="it-IT" dirty="0">
                <a:latin typeface="Calibri" pitchFamily="34" charset="0"/>
                <a:cs typeface="Calibri" pitchFamily="34" charset="0"/>
              </a:rPr>
              <a:t>la </a:t>
            </a:r>
            <a:r>
              <a:rPr lang="it-IT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Santa </a:t>
            </a:r>
            <a:r>
              <a:rPr lang="it-IT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Maria </a:t>
            </a:r>
          </a:p>
          <a:p>
            <a:pPr algn="l"/>
            <a:r>
              <a:rPr lang="it-IT" dirty="0" smtClean="0">
                <a:latin typeface="Calibri" pitchFamily="34" charset="0"/>
                <a:cs typeface="Calibri" pitchFamily="34" charset="0"/>
              </a:rPr>
              <a:t>- dal </a:t>
            </a:r>
            <a:r>
              <a:rPr lang="it-IT" dirty="0">
                <a:latin typeface="Calibri" pitchFamily="34" charset="0"/>
                <a:cs typeface="Calibri" pitchFamily="34" charset="0"/>
              </a:rPr>
              <a:t>porto di Palos il 3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agosto 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1492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 algn="l"/>
            <a:r>
              <a:rPr lang="it-IT" dirty="0" smtClean="0">
                <a:latin typeface="Calibri" pitchFamily="34" charset="0"/>
                <a:cs typeface="Calibri" pitchFamily="34" charset="0"/>
              </a:rPr>
              <a:t>- Il </a:t>
            </a:r>
            <a:r>
              <a:rPr lang="it-IT" b="1" dirty="0">
                <a:latin typeface="Calibri" pitchFamily="34" charset="0"/>
                <a:cs typeface="Calibri" pitchFamily="34" charset="0"/>
              </a:rPr>
              <a:t>12</a:t>
            </a:r>
            <a:r>
              <a:rPr lang="it-IT" dirty="0">
                <a:latin typeface="Calibri" pitchFamily="34" charset="0"/>
                <a:cs typeface="Calibri" pitchFamily="34" charset="0"/>
              </a:rPr>
              <a:t>  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ottobre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arrivò, convinto di aver raggiunto le Indie, </a:t>
            </a:r>
            <a:r>
              <a:rPr lang="it-IT" dirty="0">
                <a:latin typeface="Calibri" pitchFamily="34" charset="0"/>
                <a:cs typeface="Calibri" pitchFamily="34" charset="0"/>
              </a:rPr>
              <a:t>su un’isola battezzata </a:t>
            </a:r>
            <a:r>
              <a:rPr lang="it-IT" b="1" dirty="0">
                <a:latin typeface="Calibri" pitchFamily="34" charset="0"/>
                <a:cs typeface="Calibri" pitchFamily="34" charset="0"/>
              </a:rPr>
              <a:t>San 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Salvador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(nelle Bahamas), viste le </a:t>
            </a:r>
            <a:r>
              <a:rPr lang="it-IT" dirty="0">
                <a:latin typeface="Calibri" pitchFamily="34" charset="0"/>
                <a:cs typeface="Calibri" pitchFamily="34" charset="0"/>
              </a:rPr>
              <a:t>grandi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difficoltà: </a:t>
            </a:r>
          </a:p>
          <a:p>
            <a:pPr lvl="2" algn="l">
              <a:buFont typeface="Arial" pitchFamily="34" charset="0"/>
              <a:buChar char="•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 aveva </a:t>
            </a:r>
            <a:r>
              <a:rPr lang="it-IT" dirty="0">
                <a:latin typeface="Calibri" pitchFamily="34" charset="0"/>
                <a:cs typeface="Calibri" pitchFamily="34" charset="0"/>
              </a:rPr>
              <a:t>calcolato che il viaggio sarebbe durato solo due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settimane</a:t>
            </a:r>
          </a:p>
          <a:p>
            <a:pPr lvl="2" algn="l">
              <a:buFont typeface="Arial" pitchFamily="34" charset="0"/>
              <a:buChar char="•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 la ciurma (quasi 100 uomini) era sull’orlo della ribellione</a:t>
            </a:r>
          </a:p>
          <a:p>
            <a:pPr algn="l"/>
            <a:r>
              <a:rPr lang="it-IT" dirty="0" smtClean="0">
                <a:latin typeface="Calibri" pitchFamily="34" charset="0"/>
                <a:cs typeface="Calibri" pitchFamily="34" charset="0"/>
              </a:rPr>
              <a:t>- Raggiunse poi Cuba e Santo Domingo (Haiti)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11423" y="357190"/>
            <a:ext cx="76711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dirty="0" smtClean="0">
                <a:latin typeface="Tahoma" pitchFamily="34" charset="0"/>
                <a:cs typeface="Tahoma" pitchFamily="34" charset="0"/>
              </a:rPr>
              <a:t>Il viaggio</a:t>
            </a:r>
            <a:endParaRPr lang="it-IT" sz="32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 autoUpdateAnimBg="0"/>
      <p:bldP spid="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835656" y="285731"/>
            <a:ext cx="2886194" cy="18383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987376" y="357190"/>
            <a:ext cx="64812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>
                <a:latin typeface="Tahoma" pitchFamily="34" charset="0"/>
                <a:cs typeface="Tahoma" pitchFamily="34" charset="0"/>
              </a:rPr>
              <a:t>Le scoperte geografiche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683568" y="1928813"/>
            <a:ext cx="812685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it-IT" b="1">
                <a:latin typeface="Arial" charset="0"/>
                <a:cs typeface="Arial" charset="0"/>
              </a:rPr>
              <a:t>Seconda metà del 1400</a:t>
            </a:r>
          </a:p>
          <a:p>
            <a:pPr algn="l">
              <a:spcBef>
                <a:spcPct val="0"/>
              </a:spcBef>
            </a:pPr>
            <a:endParaRPr lang="it-IT" b="1">
              <a:latin typeface="Arial" charset="0"/>
              <a:cs typeface="Arial" charset="0"/>
            </a:endParaRPr>
          </a:p>
          <a:p>
            <a:pPr algn="l">
              <a:spcBef>
                <a:spcPct val="0"/>
              </a:spcBef>
              <a:buFont typeface="Arial" charset="0"/>
              <a:buChar char="•"/>
            </a:pPr>
            <a:r>
              <a:rPr lang="it-IT">
                <a:latin typeface="Arial" charset="0"/>
                <a:cs typeface="Arial" charset="0"/>
              </a:rPr>
              <a:t> serie di esplorazioni e scoperte che allargano i confini del mondo conosciuto</a:t>
            </a:r>
          </a:p>
          <a:p>
            <a:pPr algn="l">
              <a:spcBef>
                <a:spcPct val="0"/>
              </a:spcBef>
              <a:buFont typeface="Arial" charset="0"/>
              <a:buChar char="•"/>
            </a:pPr>
            <a:endParaRPr lang="it-IT">
              <a:latin typeface="Arial" charset="0"/>
              <a:cs typeface="Arial" charset="0"/>
            </a:endParaRPr>
          </a:p>
          <a:p>
            <a:pPr algn="l">
              <a:spcBef>
                <a:spcPct val="0"/>
              </a:spcBef>
              <a:buFont typeface="Arial" charset="0"/>
              <a:buChar char="•"/>
            </a:pPr>
            <a:r>
              <a:rPr lang="it-IT">
                <a:latin typeface="Arial" charset="0"/>
                <a:cs typeface="Arial" charset="0"/>
              </a:rPr>
              <a:t> inizio dell’età moderna: scoperta dell’America (</a:t>
            </a: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1492</a:t>
            </a:r>
            <a:r>
              <a:rPr lang="it-IT">
                <a:latin typeface="Arial" charset="0"/>
                <a:cs typeface="Arial" charset="0"/>
              </a:rPr>
              <a:t>)</a:t>
            </a:r>
          </a:p>
          <a:p>
            <a:pPr algn="l">
              <a:spcBef>
                <a:spcPct val="0"/>
              </a:spcBef>
              <a:buFont typeface="Arial" charset="0"/>
              <a:buChar char="•"/>
            </a:pPr>
            <a:endParaRPr lang="it-IT">
              <a:latin typeface="Arial" charset="0"/>
              <a:cs typeface="Arial" charset="0"/>
            </a:endParaRPr>
          </a:p>
          <a:p>
            <a:pPr algn="l">
              <a:spcBef>
                <a:spcPct val="0"/>
              </a:spcBef>
              <a:buFont typeface="Arial" charset="0"/>
              <a:buChar char="•"/>
            </a:pPr>
            <a:r>
              <a:rPr lang="it-IT">
                <a:latin typeface="Arial" charset="0"/>
                <a:cs typeface="Arial" charset="0"/>
              </a:rPr>
              <a:t> il baricentro si sposta dal Mediterraneo all’Atlantico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31633" y="1785926"/>
            <a:ext cx="8506619" cy="2308324"/>
          </a:xfrm>
          <a:prstGeom prst="rect">
            <a:avLst/>
          </a:prstGeom>
          <a:ln>
            <a:solidFill>
              <a:srgbClr val="FFC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/>
            <a:r>
              <a:rPr lang="it-IT" dirty="0" smtClean="0">
                <a:latin typeface="Calibri" pitchFamily="34" charset="0"/>
                <a:cs typeface="Calibri" pitchFamily="34" charset="0"/>
              </a:rPr>
              <a:t>15 marzo 1493: torna a Palos con un carico d’oro</a:t>
            </a:r>
          </a:p>
          <a:p>
            <a:pPr algn="l"/>
            <a:r>
              <a:rPr lang="it-IT" dirty="0" smtClean="0">
                <a:latin typeface="Calibri" pitchFamily="34" charset="0"/>
                <a:cs typeface="Calibri" pitchFamily="34" charset="0"/>
              </a:rPr>
              <a:t>Accolto con tutti gli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onori, riceve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il titolo di “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ammiraglio del mar Oceano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” e quello di governatore delle nove terre</a:t>
            </a:r>
          </a:p>
          <a:p>
            <a:pPr algn="l"/>
            <a:r>
              <a:rPr lang="it-IT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ltre 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tre spedizioni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(1493, 1498, 1502) senza capire di aver toccato un continente sconosciuto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11423" y="357190"/>
            <a:ext cx="76711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dirty="0" smtClean="0">
                <a:latin typeface="Tahoma" pitchFamily="34" charset="0"/>
                <a:cs typeface="Tahoma" pitchFamily="34" charset="0"/>
              </a:rPr>
              <a:t>Il </a:t>
            </a:r>
            <a:r>
              <a:rPr lang="it-IT" sz="3200" dirty="0" smtClean="0">
                <a:latin typeface="Tahoma" pitchFamily="34" charset="0"/>
                <a:cs typeface="Tahoma" pitchFamily="34" charset="0"/>
              </a:rPr>
              <a:t>viaggio e gli altri viaggi</a:t>
            </a:r>
            <a:endParaRPr lang="it-IT" sz="32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 autoUpdateAnimBg="0"/>
      <p:bldP spid="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31633" y="1285862"/>
            <a:ext cx="8506619" cy="5078313"/>
          </a:xfrm>
          <a:prstGeom prst="rect">
            <a:avLst/>
          </a:prstGeom>
          <a:ln>
            <a:solidFill>
              <a:srgbClr val="FFC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just"/>
            <a:r>
              <a:rPr lang="it-IT" dirty="0">
                <a:latin typeface="Calibri" pitchFamily="34" charset="0"/>
                <a:cs typeface="Calibri" pitchFamily="34" charset="0"/>
              </a:rPr>
              <a:t>Dopo la seconda (17 navi e 1500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persone) </a:t>
            </a:r>
            <a:r>
              <a:rPr lang="it-IT" dirty="0">
                <a:latin typeface="Calibri" pitchFamily="34" charset="0"/>
                <a:cs typeface="Calibri" pitchFamily="34" charset="0"/>
              </a:rPr>
              <a:t>cominciò ad esserci un po’ di </a:t>
            </a:r>
            <a:r>
              <a:rPr lang="it-IT" b="1" dirty="0">
                <a:latin typeface="Calibri" pitchFamily="34" charset="0"/>
                <a:cs typeface="Calibri" pitchFamily="34" charset="0"/>
              </a:rPr>
              <a:t>delusione</a:t>
            </a:r>
            <a:r>
              <a:rPr lang="it-IT" dirty="0">
                <a:latin typeface="Calibri" pitchFamily="34" charset="0"/>
                <a:cs typeface="Calibri" pitchFamily="34" charset="0"/>
              </a:rPr>
              <a:t>, soprattutto perché i profitti erano piuttosto scarsi.</a:t>
            </a:r>
          </a:p>
          <a:p>
            <a:pPr lvl="0" algn="just"/>
            <a:r>
              <a:rPr lang="it-IT" dirty="0">
                <a:latin typeface="Calibri" pitchFamily="34" charset="0"/>
                <a:cs typeface="Calibri" pitchFamily="34" charset="0"/>
              </a:rPr>
              <a:t>Inoltre giungevano notizie di una nuova malattia che colpiva i coloni: la </a:t>
            </a:r>
            <a:r>
              <a:rPr lang="it-IT" b="1" dirty="0">
                <a:latin typeface="Calibri" pitchFamily="34" charset="0"/>
                <a:cs typeface="Calibri" pitchFamily="34" charset="0"/>
              </a:rPr>
              <a:t>sifilide</a:t>
            </a:r>
            <a:r>
              <a:rPr lang="it-IT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lvl="0" algn="just"/>
            <a:r>
              <a:rPr lang="it-IT" dirty="0">
                <a:latin typeface="Calibri" pitchFamily="34" charset="0"/>
                <a:cs typeface="Calibri" pitchFamily="34" charset="0"/>
              </a:rPr>
              <a:t>Durante la terza spedizione Colombo arrivò a </a:t>
            </a:r>
            <a:r>
              <a:rPr lang="it-IT" b="1" dirty="0">
                <a:latin typeface="Calibri" pitchFamily="34" charset="0"/>
                <a:cs typeface="Calibri" pitchFamily="34" charset="0"/>
              </a:rPr>
              <a:t>toccare il continente</a:t>
            </a:r>
            <a:r>
              <a:rPr lang="it-IT" dirty="0">
                <a:latin typeface="Calibri" pitchFamily="34" charset="0"/>
                <a:cs typeface="Calibri" pitchFamily="34" charset="0"/>
              </a:rPr>
              <a:t> americano (attuale Venezuela), convinto di aver raggiunto un’altra grande isola. Inoltre dovette affrontare una </a:t>
            </a:r>
            <a:r>
              <a:rPr lang="it-IT" b="1" dirty="0">
                <a:latin typeface="Calibri" pitchFamily="34" charset="0"/>
                <a:cs typeface="Calibri" pitchFamily="34" charset="0"/>
              </a:rPr>
              <a:t>rivolta</a:t>
            </a:r>
            <a:r>
              <a:rPr lang="it-IT" dirty="0">
                <a:latin typeface="Calibri" pitchFamily="34" charset="0"/>
                <a:cs typeface="Calibri" pitchFamily="34" charset="0"/>
              </a:rPr>
              <a:t> durante la quale venne anche catturato.</a:t>
            </a:r>
          </a:p>
          <a:p>
            <a:pPr lvl="0" algn="just"/>
            <a:r>
              <a:rPr lang="it-IT" dirty="0">
                <a:latin typeface="Calibri" pitchFamily="34" charset="0"/>
                <a:cs typeface="Calibri" pitchFamily="34" charset="0"/>
              </a:rPr>
              <a:t>Il quarto viaggio, fatto per cercare una </a:t>
            </a:r>
            <a:r>
              <a:rPr lang="it-IT" b="1" dirty="0">
                <a:latin typeface="Calibri" pitchFamily="34" charset="0"/>
                <a:cs typeface="Calibri" pitchFamily="34" charset="0"/>
              </a:rPr>
              <a:t>via</a:t>
            </a:r>
            <a:r>
              <a:rPr lang="it-IT" dirty="0">
                <a:latin typeface="Calibri" pitchFamily="34" charset="0"/>
                <a:cs typeface="Calibri" pitchFamily="34" charset="0"/>
              </a:rPr>
              <a:t> verso le Indie meridionali attraverso Panama, fu </a:t>
            </a:r>
            <a:r>
              <a:rPr lang="it-IT" b="1" dirty="0">
                <a:latin typeface="Calibri" pitchFamily="34" charset="0"/>
                <a:cs typeface="Calibri" pitchFamily="34" charset="0"/>
              </a:rPr>
              <a:t>fallimentare</a:t>
            </a:r>
            <a:r>
              <a:rPr lang="it-IT" dirty="0">
                <a:latin typeface="Calibri" pitchFamily="34" charset="0"/>
                <a:cs typeface="Calibri" pitchFamily="34" charset="0"/>
              </a:rPr>
              <a:t>. Tornato in Spagna, vi morì nel 1506.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11423" y="357190"/>
            <a:ext cx="76711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dirty="0" smtClean="0">
                <a:latin typeface="Tahoma" pitchFamily="34" charset="0"/>
                <a:cs typeface="Tahoma" pitchFamily="34" charset="0"/>
              </a:rPr>
              <a:t>I viaggi di Colombo</a:t>
            </a:r>
            <a:endParaRPr lang="it-IT" sz="32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 autoUpdateAnimBg="0"/>
      <p:bldP spid="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6" y="500042"/>
            <a:ext cx="9494818" cy="5975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88893" y="2071678"/>
            <a:ext cx="4714908" cy="28623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Amerigo Vespucci</a:t>
            </a:r>
            <a:r>
              <a:rPr lang="it-IT" dirty="0">
                <a:latin typeface="Calibri" pitchFamily="34" charset="0"/>
                <a:cs typeface="Calibri" pitchFamily="34" charset="0"/>
              </a:rPr>
              <a:t> fu il primo navigatore a capire che la terra toccata da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Colombo </a:t>
            </a:r>
            <a:r>
              <a:rPr lang="it-IT" dirty="0">
                <a:latin typeface="Calibri" pitchFamily="34" charset="0"/>
                <a:cs typeface="Calibri" pitchFamily="34" charset="0"/>
              </a:rPr>
              <a:t>era un nuovo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continente</a:t>
            </a:r>
            <a:endParaRPr lang="it-IT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it-IT" dirty="0" smtClean="0">
                <a:latin typeface="Calibri" pitchFamily="34" charset="0"/>
                <a:cs typeface="Calibri" pitchFamily="34" charset="0"/>
              </a:rPr>
              <a:t>In </a:t>
            </a:r>
            <a:r>
              <a:rPr lang="it-IT" dirty="0">
                <a:latin typeface="Calibri" pitchFamily="34" charset="0"/>
                <a:cs typeface="Calibri" pitchFamily="34" charset="0"/>
              </a:rPr>
              <a:t>suo onore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, nel 1508, un cartografo tedesco chiama America il Nuovo mondo </a:t>
            </a:r>
            <a:endParaRPr lang="it-IT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05077" y="1981202"/>
            <a:ext cx="90737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it-IT">
              <a:latin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11423" y="357190"/>
            <a:ext cx="76711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dirty="0" smtClean="0">
                <a:latin typeface="Tahoma" pitchFamily="34" charset="0"/>
                <a:cs typeface="Tahoma" pitchFamily="34" charset="0"/>
              </a:rPr>
              <a:t>Amerigo Vespucci</a:t>
            </a:r>
            <a:endParaRPr lang="it-IT" sz="3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1510" name="Picture 6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13200" t="6250" r="6280" b="5000"/>
          <a:stretch>
            <a:fillRect/>
          </a:stretch>
        </p:blipFill>
        <p:spPr bwMode="auto">
          <a:xfrm>
            <a:off x="5218115" y="1142984"/>
            <a:ext cx="4357718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74645" y="1142984"/>
            <a:ext cx="8643998" cy="47089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1497: Giovanni e Sebastiano </a:t>
            </a:r>
            <a:r>
              <a:rPr lang="it-IT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Caboto</a:t>
            </a:r>
            <a:r>
              <a:rPr lang="it-IT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(Inghilterra)</a:t>
            </a:r>
          </a:p>
          <a:p>
            <a:pPr algn="just"/>
            <a:r>
              <a:rPr lang="it-IT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1500: </a:t>
            </a:r>
            <a:r>
              <a:rPr lang="it-IT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Cabral</a:t>
            </a:r>
            <a:r>
              <a:rPr lang="it-IT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(Portogallo); arriva in Brasile perché i venti lo portano fuori rotta</a:t>
            </a:r>
          </a:p>
          <a:p>
            <a:pPr algn="just"/>
            <a:r>
              <a:rPr lang="it-IT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1519: </a:t>
            </a:r>
            <a:r>
              <a:rPr lang="it-IT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Magellano</a:t>
            </a:r>
          </a:p>
          <a:p>
            <a:pPr algn="just">
              <a:buFontTx/>
              <a:buChar char="-"/>
            </a:pPr>
            <a:r>
              <a:rPr lang="it-IT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Supera lo “stretto di Magellano” e arriva nell’oceano ribattezzato Pacifico per la tranquillità delle acque.</a:t>
            </a:r>
          </a:p>
          <a:p>
            <a:pPr algn="just">
              <a:buFontTx/>
              <a:buChar char="-"/>
            </a:pPr>
            <a:r>
              <a:rPr lang="it-IT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 le sue 5 caravelle arriva fino alle Filippine (dove morì in uno scontro con gli indigeni)</a:t>
            </a:r>
          </a:p>
          <a:p>
            <a:pPr algn="just">
              <a:buFontTx/>
              <a:buChar char="-"/>
            </a:pPr>
            <a:r>
              <a:rPr lang="it-IT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 suoi compagni proseguirono e arrivarono in Spagna nel 1522: è la prima </a:t>
            </a:r>
            <a:r>
              <a:rPr lang="it-IT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circumnavigazione del globo</a:t>
            </a:r>
            <a:endParaRPr lang="it-IT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05077" y="1981202"/>
            <a:ext cx="90737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it-IT">
              <a:latin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11423" y="357190"/>
            <a:ext cx="76711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dirty="0" smtClean="0">
                <a:latin typeface="Tahoma" pitchFamily="34" charset="0"/>
                <a:cs typeface="Tahoma" pitchFamily="34" charset="0"/>
              </a:rPr>
              <a:t>Gli altri viaggi</a:t>
            </a:r>
            <a:endParaRPr lang="it-IT" sz="32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5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05077" y="1981202"/>
            <a:ext cx="90737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it-IT">
              <a:latin typeface="Times New Roman" pitchFamily="18" charset="0"/>
            </a:endParaRPr>
          </a:p>
        </p:txBody>
      </p:sp>
      <p:pic>
        <p:nvPicPr>
          <p:cNvPr id="6" name="Immagin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4711" y="142852"/>
            <a:ext cx="7500990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74645" y="1500174"/>
            <a:ext cx="8643998" cy="489364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Calibri" pitchFamily="34" charset="0"/>
                <a:cs typeface="Calibri" pitchFamily="34" charset="0"/>
              </a:rPr>
              <a:t>I </a:t>
            </a:r>
            <a:r>
              <a:rPr lang="it-IT" dirty="0">
                <a:latin typeface="Calibri" pitchFamily="34" charset="0"/>
                <a:cs typeface="Calibri" pitchFamily="34" charset="0"/>
              </a:rPr>
              <a:t>successi spagnoli peggiorarono i </a:t>
            </a:r>
            <a:r>
              <a:rPr lang="it-IT" b="1" dirty="0">
                <a:latin typeface="Calibri" pitchFamily="34" charset="0"/>
                <a:cs typeface="Calibri" pitchFamily="34" charset="0"/>
              </a:rPr>
              <a:t>contrasti con il Portogallo</a:t>
            </a:r>
            <a:r>
              <a:rPr lang="it-IT" dirty="0">
                <a:latin typeface="Calibri" pitchFamily="34" charset="0"/>
                <a:cs typeface="Calibri" pitchFamily="34" charset="0"/>
              </a:rPr>
              <a:t> per il </a:t>
            </a:r>
            <a:r>
              <a:rPr lang="it-IT" b="1" dirty="0">
                <a:latin typeface="Calibri" pitchFamily="34" charset="0"/>
                <a:cs typeface="Calibri" pitchFamily="34" charset="0"/>
              </a:rPr>
              <a:t>controllo delle rotte</a:t>
            </a:r>
            <a:r>
              <a:rPr lang="it-IT" dirty="0">
                <a:latin typeface="Calibri" pitchFamily="34" charset="0"/>
                <a:cs typeface="Calibri" pitchFamily="34" charset="0"/>
              </a:rPr>
              <a:t> atlantiche.</a:t>
            </a:r>
          </a:p>
          <a:p>
            <a:pPr algn="just"/>
            <a:r>
              <a:rPr lang="it-IT" dirty="0">
                <a:latin typeface="Calibri" pitchFamily="34" charset="0"/>
                <a:cs typeface="Calibri" pitchFamily="34" charset="0"/>
              </a:rPr>
              <a:t>Re Ferdinando si rivolse al </a:t>
            </a:r>
            <a:r>
              <a:rPr lang="it-IT" b="1" dirty="0">
                <a:latin typeface="Calibri" pitchFamily="34" charset="0"/>
                <a:cs typeface="Calibri" pitchFamily="34" charset="0"/>
              </a:rPr>
              <a:t>papa Alessandro 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IV</a:t>
            </a:r>
            <a:endParaRPr lang="it-IT" dirty="0">
              <a:latin typeface="Calibri" pitchFamily="34" charset="0"/>
              <a:cs typeface="Calibri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it-IT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emise </a:t>
            </a:r>
            <a:r>
              <a:rPr lang="it-IT" dirty="0">
                <a:latin typeface="Calibri" pitchFamily="34" charset="0"/>
                <a:cs typeface="Calibri" pitchFamily="34" charset="0"/>
              </a:rPr>
              <a:t>una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bolla (</a:t>
            </a:r>
            <a:r>
              <a:rPr lang="it-IT" b="1" i="1" dirty="0" smtClean="0">
                <a:latin typeface="Calibri" pitchFamily="34" charset="0"/>
                <a:cs typeface="Calibri" pitchFamily="34" charset="0"/>
              </a:rPr>
              <a:t>Inter </a:t>
            </a:r>
            <a:r>
              <a:rPr lang="it-IT" b="1" i="1" dirty="0" err="1" smtClean="0">
                <a:latin typeface="Calibri" pitchFamily="34" charset="0"/>
                <a:cs typeface="Calibri" pitchFamily="34" charset="0"/>
              </a:rPr>
              <a:t>coetra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): </a:t>
            </a:r>
            <a:r>
              <a:rPr lang="it-IT" dirty="0">
                <a:latin typeface="Calibri" pitchFamily="34" charset="0"/>
                <a:cs typeface="Calibri" pitchFamily="34" charset="0"/>
              </a:rPr>
              <a:t>gli spagnoli avevano diritto di prendere tutte le terre al di là di una linea passante per le Azzorre e Capo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Verde</a:t>
            </a:r>
            <a:endParaRPr lang="it-IT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it-IT" dirty="0" smtClean="0">
                <a:latin typeface="Calibri" pitchFamily="34" charset="0"/>
                <a:cs typeface="Calibri" pitchFamily="34" charset="0"/>
              </a:rPr>
              <a:t>Accordo trai sovrani </a:t>
            </a:r>
            <a:r>
              <a:rPr lang="it-IT" dirty="0">
                <a:latin typeface="Calibri" pitchFamily="34" charset="0"/>
                <a:cs typeface="Calibri" pitchFamily="34" charset="0"/>
              </a:rPr>
              <a:t>di Spagna e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Portogallo: </a:t>
            </a:r>
            <a:r>
              <a:rPr lang="it-IT" dirty="0">
                <a:latin typeface="Calibri" pitchFamily="34" charset="0"/>
                <a:cs typeface="Calibri" pitchFamily="34" charset="0"/>
              </a:rPr>
              <a:t>il </a:t>
            </a:r>
            <a:r>
              <a:rPr lang="it-IT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TRATTATO </a:t>
            </a:r>
            <a:r>
              <a:rPr lang="it-IT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</a:t>
            </a:r>
            <a:r>
              <a:rPr lang="it-IT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TORDESILLAS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dirty="0">
                <a:latin typeface="Calibri" pitchFamily="34" charset="0"/>
                <a:cs typeface="Calibri" pitchFamily="34" charset="0"/>
              </a:rPr>
              <a:t>(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1494)</a:t>
            </a:r>
          </a:p>
          <a:p>
            <a:pPr lvl="1" algn="just">
              <a:buFont typeface="Arial" pitchFamily="34" charset="0"/>
              <a:buChar char="•"/>
            </a:pPr>
            <a:r>
              <a:rPr lang="it-IT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spostava </a:t>
            </a:r>
            <a:r>
              <a:rPr lang="it-IT" dirty="0">
                <a:latin typeface="Calibri" pitchFamily="34" charset="0"/>
                <a:cs typeface="Calibri" pitchFamily="34" charset="0"/>
              </a:rPr>
              <a:t>questa linea immaginaria 1500 Km più a ovest. Fu per questo che, qualche anno dopo, al Portogallo andò il Brasile, raggiunto da </a:t>
            </a:r>
            <a:r>
              <a:rPr lang="it-IT" dirty="0" err="1" smtClean="0">
                <a:latin typeface="Calibri" pitchFamily="34" charset="0"/>
                <a:cs typeface="Calibri" pitchFamily="34" charset="0"/>
              </a:rPr>
              <a:t>Cabral</a:t>
            </a:r>
            <a:endParaRPr lang="it-IT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05077" y="1981202"/>
            <a:ext cx="90737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it-IT">
              <a:latin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11423" y="357190"/>
            <a:ext cx="76711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dirty="0" smtClean="0">
                <a:latin typeface="Tahoma" pitchFamily="34" charset="0"/>
                <a:cs typeface="Tahoma" pitchFamily="34" charset="0"/>
              </a:rPr>
              <a:t>Tra Spagna e Portogallo</a:t>
            </a:r>
            <a:endParaRPr lang="it-IT" sz="32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299474" y="571480"/>
            <a:ext cx="9055466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74645" y="1500174"/>
            <a:ext cx="8643998" cy="37856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Calibri" pitchFamily="34" charset="0"/>
                <a:cs typeface="Calibri" pitchFamily="34" charset="0"/>
              </a:rPr>
              <a:t>Chi raggiungeva un territorio se ne appropriava: così inizia il colonialismo europeo in America.</a:t>
            </a:r>
          </a:p>
          <a:p>
            <a:pPr algn="just"/>
            <a:r>
              <a:rPr lang="it-IT" dirty="0" smtClean="0">
                <a:latin typeface="Calibri" pitchFamily="34" charset="0"/>
                <a:cs typeface="Calibri" pitchFamily="34" charset="0"/>
              </a:rPr>
              <a:t>Come </a:t>
            </a:r>
            <a:r>
              <a:rPr lang="it-IT" b="1" dirty="0">
                <a:latin typeface="Calibri" pitchFamily="34" charset="0"/>
                <a:cs typeface="Calibri" pitchFamily="34" charset="0"/>
              </a:rPr>
              <a:t>giustificare</a:t>
            </a:r>
            <a:r>
              <a:rPr lang="it-IT" dirty="0">
                <a:latin typeface="Calibri" pitchFamily="34" charset="0"/>
                <a:cs typeface="Calibri" pitchFamily="34" charset="0"/>
              </a:rPr>
              <a:t> la conquista di nuove terre e l’assoggettamento (sottomissione) delle popolazioni locali? </a:t>
            </a:r>
            <a:endParaRPr lang="it-IT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it-IT" dirty="0" smtClean="0">
                <a:latin typeface="Calibri" pitchFamily="34" charset="0"/>
                <a:cs typeface="Calibri" pitchFamily="34" charset="0"/>
              </a:rPr>
              <a:t>I </a:t>
            </a:r>
            <a:r>
              <a:rPr lang="it-IT" dirty="0">
                <a:latin typeface="Calibri" pitchFamily="34" charset="0"/>
                <a:cs typeface="Calibri" pitchFamily="34" charset="0"/>
              </a:rPr>
              <a:t>giuristi inventarono la formula della </a:t>
            </a:r>
            <a:r>
              <a:rPr lang="it-IT" b="1" i="1" dirty="0">
                <a:latin typeface="Calibri" pitchFamily="34" charset="0"/>
                <a:cs typeface="Calibri" pitchFamily="34" charset="0"/>
              </a:rPr>
              <a:t>TERRA NULLIUS</a:t>
            </a:r>
            <a:r>
              <a:rPr lang="it-IT" dirty="0">
                <a:latin typeface="Calibri" pitchFamily="34" charset="0"/>
                <a:cs typeface="Calibri" pitchFamily="34" charset="0"/>
              </a:rPr>
              <a:t> (“terra di nessuno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”): </a:t>
            </a:r>
            <a:r>
              <a:rPr lang="it-IT" dirty="0">
                <a:latin typeface="Calibri" pitchFamily="34" charset="0"/>
                <a:cs typeface="Calibri" pitchFamily="34" charset="0"/>
              </a:rPr>
              <a:t>una </a:t>
            </a:r>
            <a:r>
              <a:rPr lang="it-IT" u="sng" dirty="0">
                <a:latin typeface="Calibri" pitchFamily="34" charset="0"/>
                <a:cs typeface="Calibri" pitchFamily="34" charset="0"/>
              </a:rPr>
              <a:t>terra disabitata o abitata da popolazioni prive di ordinamenti civili</a:t>
            </a:r>
            <a:r>
              <a:rPr lang="it-IT" dirty="0">
                <a:latin typeface="Calibri" pitchFamily="34" charset="0"/>
                <a:cs typeface="Calibri" pitchFamily="34" charset="0"/>
              </a:rPr>
              <a:t> (cioè popolazioni non organizzate in uno Stato come quelli europei) poteva essere </a:t>
            </a:r>
            <a:r>
              <a:rPr lang="it-IT" u="sng" dirty="0">
                <a:latin typeface="Calibri" pitchFamily="34" charset="0"/>
                <a:cs typeface="Calibri" pitchFamily="34" charset="0"/>
              </a:rPr>
              <a:t>presa dagli europei, portatori di una civiltà ritenuta superiore</a:t>
            </a:r>
            <a:r>
              <a:rPr lang="it-IT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05077" y="1981202"/>
            <a:ext cx="90737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it-IT">
              <a:latin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11423" y="357190"/>
            <a:ext cx="76711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dirty="0" smtClean="0">
                <a:latin typeface="Tahoma" pitchFamily="34" charset="0"/>
                <a:cs typeface="Tahoma" pitchFamily="34" charset="0"/>
              </a:rPr>
              <a:t>Colonialismo</a:t>
            </a:r>
            <a:endParaRPr lang="it-IT" sz="32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5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539293" y="838200"/>
            <a:ext cx="721037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it-IT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31769" y="1071546"/>
            <a:ext cx="6786611" cy="37856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dirty="0">
                <a:latin typeface="Calibri" pitchFamily="34" charset="0"/>
                <a:cs typeface="Calibri" pitchFamily="34" charset="0"/>
              </a:rPr>
              <a:t>La Spagna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si impegna in </a:t>
            </a:r>
            <a:r>
              <a:rPr lang="it-IT" dirty="0">
                <a:latin typeface="Calibri" pitchFamily="34" charset="0"/>
                <a:cs typeface="Calibri" pitchFamily="34" charset="0"/>
              </a:rPr>
              <a:t>una sistematica conquista dei territori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americani</a:t>
            </a:r>
            <a:r>
              <a:rPr lang="it-IT" dirty="0">
                <a:latin typeface="Calibri" pitchFamily="34" charset="0"/>
                <a:cs typeface="Calibri" pitchFamily="34" charset="0"/>
              </a:rPr>
              <a:t>. </a:t>
            </a:r>
            <a:endParaRPr lang="it-IT" dirty="0" smtClean="0">
              <a:latin typeface="Calibri" pitchFamily="34" charset="0"/>
              <a:cs typeface="Calibri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I </a:t>
            </a:r>
            <a:r>
              <a:rPr lang="it-IT" dirty="0">
                <a:latin typeface="Calibri" pitchFamily="34" charset="0"/>
                <a:cs typeface="Calibri" pitchFamily="34" charset="0"/>
              </a:rPr>
              <a:t>protagonisti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furono i cosiddetti  </a:t>
            </a:r>
            <a:r>
              <a:rPr lang="it-IT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CONQUISTADORES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, avventurieri animati da sete di oro, terre, schiavi e potere.</a:t>
            </a:r>
          </a:p>
          <a:p>
            <a:pPr algn="l">
              <a:spcBef>
                <a:spcPct val="50000"/>
              </a:spcBef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Si dirigono verso l’America Centrale e Meridionale</a:t>
            </a:r>
            <a:endParaRPr lang="it-IT" dirty="0" smtClean="0"/>
          </a:p>
          <a:p>
            <a:pPr>
              <a:spcBef>
                <a:spcPct val="50000"/>
              </a:spcBef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I più celebri </a:t>
            </a:r>
            <a:r>
              <a:rPr lang="it-IT" dirty="0" err="1" smtClean="0">
                <a:latin typeface="Calibri" pitchFamily="34" charset="0"/>
                <a:cs typeface="Calibri" pitchFamily="34" charset="0"/>
              </a:rPr>
              <a:t>conquistadores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sono</a:t>
            </a:r>
          </a:p>
          <a:p>
            <a:pPr algn="l"/>
            <a:r>
              <a:rPr lang="it-IT" dirty="0" err="1" smtClean="0">
                <a:latin typeface="Calibri" pitchFamily="34" charset="0"/>
                <a:cs typeface="Calibri" pitchFamily="34" charset="0"/>
              </a:rPr>
              <a:t>Hernán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Cortés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                                     Francisco </a:t>
            </a:r>
            <a:r>
              <a:rPr lang="it-IT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Pizarro</a:t>
            </a:r>
            <a:endParaRPr lang="it-IT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11423" y="357190"/>
            <a:ext cx="76711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dirty="0" err="1" smtClean="0">
                <a:latin typeface="Tahoma" pitchFamily="34" charset="0"/>
                <a:cs typeface="Tahoma" pitchFamily="34" charset="0"/>
              </a:rPr>
              <a:t>Conquistadores</a:t>
            </a:r>
            <a:endParaRPr lang="it-IT" sz="3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 rot="2415645">
            <a:off x="6797539" y="1682486"/>
            <a:ext cx="2705120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it-IT" sz="2000" dirty="0" err="1" smtClean="0">
                <a:latin typeface="Calibri" pitchFamily="34" charset="0"/>
                <a:cs typeface="Calibri" pitchFamily="34" charset="0"/>
              </a:rPr>
              <a:t>Hidalgos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 (nobili cadetti)</a:t>
            </a:r>
          </a:p>
          <a:p>
            <a:pPr>
              <a:spcBef>
                <a:spcPts val="0"/>
              </a:spcBef>
            </a:pPr>
            <a:r>
              <a:rPr lang="it-IT" sz="2000" dirty="0" smtClean="0">
                <a:latin typeface="Calibri" pitchFamily="34" charset="0"/>
                <a:cs typeface="Calibri" pitchFamily="34" charset="0"/>
              </a:rPr>
              <a:t>Uomini d’arme</a:t>
            </a:r>
          </a:p>
          <a:p>
            <a:pPr>
              <a:spcBef>
                <a:spcPts val="0"/>
              </a:spcBef>
            </a:pPr>
            <a:r>
              <a:rPr lang="it-IT" sz="2000" dirty="0" smtClean="0">
                <a:latin typeface="Calibri" pitchFamily="34" charset="0"/>
                <a:cs typeface="Calibri" pitchFamily="34" charset="0"/>
              </a:rPr>
              <a:t>Criminali</a:t>
            </a:r>
            <a:endParaRPr lang="it-IT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5569" y="3143248"/>
            <a:ext cx="1714512" cy="2932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 l="7500" r="8499" b="5499"/>
          <a:stretch>
            <a:fillRect/>
          </a:stretch>
        </p:blipFill>
        <p:spPr bwMode="auto">
          <a:xfrm>
            <a:off x="574645" y="4768438"/>
            <a:ext cx="1603408" cy="1803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2" name="Picture 6" descr="Visualizza immagine di origine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15000"/>
          <a:stretch>
            <a:fillRect/>
          </a:stretch>
        </p:blipFill>
        <p:spPr bwMode="auto">
          <a:xfrm>
            <a:off x="5218115" y="4786322"/>
            <a:ext cx="1725063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835656" y="285731"/>
            <a:ext cx="2886194" cy="18383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987376" y="357190"/>
            <a:ext cx="64812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>
                <a:latin typeface="Tahoma" pitchFamily="34" charset="0"/>
                <a:cs typeface="Tahoma" pitchFamily="34" charset="0"/>
              </a:rPr>
              <a:t>Le scoperte geografiche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607616" y="2643189"/>
          <a:ext cx="8658583" cy="2806651"/>
        </p:xfrm>
        <a:graphic>
          <a:graphicData uri="http://schemas.openxmlformats.org/drawingml/2006/table">
            <a:tbl>
              <a:tblPr/>
              <a:tblGrid>
                <a:gridCol w="1601900"/>
                <a:gridCol w="7056683"/>
              </a:tblGrid>
              <a:tr h="87782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2400" i="1" dirty="0">
                          <a:latin typeface="Times New Roman"/>
                          <a:ea typeface="Calibri"/>
                          <a:cs typeface="Times New Roman"/>
                        </a:rPr>
                        <a:t>1487-8</a:t>
                      </a:r>
                    </a:p>
                  </a:txBody>
                  <a:tcPr marL="71587" marR="71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latin typeface="Times New Roman"/>
                          <a:ea typeface="Calibri"/>
                          <a:cs typeface="Times New Roman"/>
                        </a:rPr>
                        <a:t>Bartolomeo </a:t>
                      </a:r>
                      <a:r>
                        <a:rPr lang="it-IT" sz="2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Diaz</a:t>
                      </a:r>
                      <a:r>
                        <a:rPr lang="it-IT" sz="2400" dirty="0">
                          <a:latin typeface="Times New Roman"/>
                          <a:ea typeface="Calibri"/>
                          <a:cs typeface="Times New Roman"/>
                        </a:rPr>
                        <a:t> arriva al </a:t>
                      </a:r>
                      <a:r>
                        <a:rPr lang="it-IT" sz="2400" b="1" dirty="0">
                          <a:latin typeface="Times New Roman"/>
                          <a:ea typeface="Calibri"/>
                          <a:cs typeface="Times New Roman"/>
                        </a:rPr>
                        <a:t>capo di Buona Speranza</a:t>
                      </a:r>
                      <a:endParaRPr lang="it-IT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1587" marR="71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2400" i="1" dirty="0">
                          <a:latin typeface="Times New Roman"/>
                          <a:ea typeface="Calibri"/>
                          <a:cs typeface="Times New Roman"/>
                        </a:rPr>
                        <a:t>1492-1504</a:t>
                      </a:r>
                    </a:p>
                  </a:txBody>
                  <a:tcPr marL="71587" marR="71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Colombo</a:t>
                      </a:r>
                      <a:r>
                        <a:rPr lang="it-IT" sz="2400" dirty="0">
                          <a:latin typeface="Times New Roman"/>
                          <a:ea typeface="Calibri"/>
                          <a:cs typeface="Times New Roman"/>
                        </a:rPr>
                        <a:t> raggiunge </a:t>
                      </a:r>
                      <a:r>
                        <a:rPr lang="it-IT" sz="2400" b="1" dirty="0">
                          <a:latin typeface="Times New Roman"/>
                          <a:ea typeface="Calibri"/>
                          <a:cs typeface="Times New Roman"/>
                        </a:rPr>
                        <a:t>l’America</a:t>
                      </a:r>
                      <a:r>
                        <a:rPr lang="it-IT" sz="2400" dirty="0">
                          <a:latin typeface="Times New Roman"/>
                          <a:ea typeface="Calibri"/>
                          <a:cs typeface="Times New Roman"/>
                        </a:rPr>
                        <a:t> (e fa ben 4 viaggi)</a:t>
                      </a:r>
                    </a:p>
                  </a:txBody>
                  <a:tcPr marL="71587" marR="71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588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2400" i="1" dirty="0">
                          <a:latin typeface="Times New Roman"/>
                          <a:ea typeface="Calibri"/>
                          <a:cs typeface="Times New Roman"/>
                        </a:rPr>
                        <a:t>1519-22</a:t>
                      </a:r>
                    </a:p>
                  </a:txBody>
                  <a:tcPr marL="71587" marR="71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Magellano</a:t>
                      </a:r>
                      <a:r>
                        <a:rPr lang="it-IT" sz="2400" dirty="0">
                          <a:latin typeface="Times New Roman"/>
                          <a:ea typeface="Calibri"/>
                          <a:cs typeface="Times New Roman"/>
                        </a:rPr>
                        <a:t> fa la prima </a:t>
                      </a:r>
                      <a:r>
                        <a:rPr lang="it-IT" sz="2400" b="1" dirty="0">
                          <a:latin typeface="Times New Roman"/>
                          <a:ea typeface="Calibri"/>
                          <a:cs typeface="Times New Roman"/>
                        </a:rPr>
                        <a:t>circumnavigazione</a:t>
                      </a:r>
                      <a:r>
                        <a:rPr lang="it-IT" sz="2400" dirty="0">
                          <a:latin typeface="Times New Roman"/>
                          <a:ea typeface="Calibri"/>
                          <a:cs typeface="Times New Roman"/>
                        </a:rPr>
                        <a:t> del globo (cioè fa tutto il giro del mondo)</a:t>
                      </a:r>
                    </a:p>
                  </a:txBody>
                  <a:tcPr marL="71587" marR="71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6373" y="5000636"/>
            <a:ext cx="2357412" cy="176805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521" y="2357430"/>
            <a:ext cx="1285884" cy="15722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539293" y="838200"/>
            <a:ext cx="721037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it-IT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31769" y="1071546"/>
            <a:ext cx="6786611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In soli 3 anni, con circa 500 uomini (con cavalli e armi da fuoco), </a:t>
            </a:r>
            <a:r>
              <a:rPr lang="it-IT" b="1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conquista l’Impero degli AZTECHI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(Messico centrale)</a:t>
            </a:r>
            <a:endParaRPr lang="it-IT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11423" y="357190"/>
            <a:ext cx="76711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dirty="0" smtClean="0">
                <a:latin typeface="Tahoma" pitchFamily="34" charset="0"/>
                <a:cs typeface="Tahoma" pitchFamily="34" charset="0"/>
              </a:rPr>
              <a:t>Cortés</a:t>
            </a:r>
            <a:endParaRPr lang="it-IT" sz="3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4340" name="Picture 4" descr="Visualizza immagine di origine"/>
          <p:cNvPicPr>
            <a:picLocks noChangeAspect="1" noChangeArrowheads="1"/>
          </p:cNvPicPr>
          <p:nvPr/>
        </p:nvPicPr>
        <p:blipFill>
          <a:blip r:embed="rId4" cstate="print"/>
          <a:srcRect l="7500" r="8499" b="5499"/>
          <a:stretch>
            <a:fillRect/>
          </a:stretch>
        </p:blipFill>
        <p:spPr bwMode="auto">
          <a:xfrm>
            <a:off x="7432693" y="428604"/>
            <a:ext cx="1603408" cy="1803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503471" y="2428868"/>
            <a:ext cx="6786611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Accoglienza pacifica dell’imperatore 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Montezuma</a:t>
            </a:r>
            <a:endParaRPr lang="it-IT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31769" y="3071810"/>
            <a:ext cx="8858312" cy="2308324"/>
          </a:xfrm>
          <a:prstGeom prst="rect">
            <a:avLst/>
          </a:prstGeom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Prende in ostaggio Montezuma e governa con 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metodi brutali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(schiavismo)</a:t>
            </a:r>
            <a:endParaRPr lang="it-IT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it-IT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la popolazione si </a:t>
            </a:r>
            <a:r>
              <a:rPr lang="it-IT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ribella</a:t>
            </a:r>
          </a:p>
          <a:p>
            <a:pPr algn="l"/>
            <a:r>
              <a:rPr lang="it-IT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Cortés stringe accordi con le popolazioni vicine (</a:t>
            </a:r>
            <a:r>
              <a:rPr lang="it-IT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toltechi</a:t>
            </a:r>
            <a:r>
              <a:rPr lang="it-IT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), riceve rinforzi dalla Spagna e </a:t>
            </a:r>
            <a:r>
              <a:rPr lang="it-IT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assedia</a:t>
            </a:r>
            <a:r>
              <a:rPr lang="it-IT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Tenochtitl</a:t>
            </a:r>
            <a:r>
              <a:rPr lang="it-IT" b="1" dirty="0" err="1" smtClean="0">
                <a:latin typeface="Calibri" pitchFamily="34" charset="0"/>
                <a:cs typeface="Calibri" pitchFamily="34" charset="0"/>
              </a:rPr>
              <a:t>á</a:t>
            </a:r>
            <a:r>
              <a:rPr lang="it-IT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it-IT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(oggi Città del Messico)</a:t>
            </a:r>
            <a:endParaRPr lang="it-IT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31770" y="5715016"/>
            <a:ext cx="5214974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massacro della popolazione azteca</a:t>
            </a:r>
            <a:endParaRPr lang="it-IT" b="1" dirty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17" y="3500438"/>
            <a:ext cx="2214374" cy="2714644"/>
          </a:xfrm>
          <a:prstGeom prst="rect">
            <a:avLst/>
          </a:prstGeom>
          <a:noFill/>
        </p:spPr>
      </p:pic>
      <p:pic>
        <p:nvPicPr>
          <p:cNvPr id="58370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075371" y="285728"/>
            <a:ext cx="3338506" cy="2161087"/>
          </a:xfrm>
          <a:prstGeom prst="rect">
            <a:avLst/>
          </a:prstGeom>
          <a:noFill/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539293" y="838200"/>
            <a:ext cx="721037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it-IT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31769" y="1071546"/>
            <a:ext cx="6786611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Un compagno di Cortés giunge invece nello Yucatan</a:t>
            </a:r>
            <a:endParaRPr lang="it-IT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it-IT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civiltà </a:t>
            </a:r>
            <a:r>
              <a:rPr lang="it-IT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MAYA-TOLTECA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it-IT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in circa 80 anni la popolazione passa da 20 milioni a poco più di 1 milione</a:t>
            </a:r>
            <a:endParaRPr lang="it-IT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31769" y="357166"/>
            <a:ext cx="76711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dirty="0" smtClean="0">
                <a:latin typeface="Tahoma" pitchFamily="34" charset="0"/>
                <a:cs typeface="Tahoma" pitchFamily="34" charset="0"/>
              </a:rPr>
              <a:t>Pizarro e altri</a:t>
            </a:r>
            <a:endParaRPr lang="it-IT" sz="3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074843" y="3286124"/>
            <a:ext cx="7500990" cy="32316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Pizarro si appropria dell’Impero degli </a:t>
            </a:r>
            <a:r>
              <a:rPr lang="it-IT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INCAS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Perù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), avendo ottenuto dal re di Spagna, Carlo V, il grado di capitano e il 50% sui profitti</a:t>
            </a:r>
            <a:endParaRPr lang="it-IT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it-IT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importanza dell’uso di </a:t>
            </a:r>
            <a:r>
              <a:rPr lang="it-IT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armi da fuoco </a:t>
            </a:r>
            <a:r>
              <a:rPr lang="it-IT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 </a:t>
            </a:r>
            <a:r>
              <a:rPr lang="it-IT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cavalli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it-IT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inganni</a:t>
            </a:r>
            <a:r>
              <a:rPr lang="it-IT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…</a:t>
            </a:r>
            <a:r>
              <a:rPr lang="it-IT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(viene catturato l’imperatore </a:t>
            </a:r>
            <a:r>
              <a:rPr lang="it-IT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Atahualpa</a:t>
            </a:r>
            <a:r>
              <a:rPr lang="it-IT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; pagato l’enorme riscatto in oro, esso viene ucciso lo stesso)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it-IT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uso degli indios come </a:t>
            </a:r>
            <a:r>
              <a:rPr lang="it-IT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schiavi</a:t>
            </a:r>
            <a:r>
              <a:rPr lang="it-IT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nelle miniere d’argento </a:t>
            </a:r>
            <a:endParaRPr lang="it-IT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31769" y="357166"/>
            <a:ext cx="87868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3200" dirty="0" smtClean="0">
                <a:latin typeface="Tahoma" pitchFamily="34" charset="0"/>
                <a:cs typeface="Tahoma" pitchFamily="34" charset="0"/>
              </a:rPr>
              <a:t>Civiltà precolombiane</a:t>
            </a:r>
            <a:endParaRPr lang="it-IT" sz="3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146149" y="1000108"/>
            <a:ext cx="7715304" cy="30469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 smtClean="0">
                <a:latin typeface="Calibri" pitchFamily="34" charset="0"/>
                <a:cs typeface="Calibri" pitchFamily="34" charset="0"/>
              </a:rPr>
              <a:t>Civiltà “precolombiane” o “amerinde”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 Circa 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40-60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milioni di persone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 Poco progredite dal punto di vista 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tecnologico</a:t>
            </a:r>
          </a:p>
          <a:p>
            <a:pPr lvl="1" algn="l">
              <a:buFontTx/>
              <a:buChar char="-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non conoscevano il ferro, la ruota; l’agricoltura era rudimentale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 La loro 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cultura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, così come l’organizzazione 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politico-economica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erano sviluppate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74777" y="4429132"/>
            <a:ext cx="6786611" cy="17543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it-IT" dirty="0" smtClean="0">
                <a:solidFill>
                  <a:schemeClr val="tx2"/>
                </a:solidFill>
              </a:rPr>
              <a:t>Le principali civiltà precolombiane furono quelle dei </a:t>
            </a:r>
            <a:r>
              <a:rPr lang="it-IT" b="1" dirty="0" smtClean="0">
                <a:solidFill>
                  <a:srgbClr val="FF0000"/>
                </a:solidFill>
              </a:rPr>
              <a:t>Maya</a:t>
            </a:r>
            <a:r>
              <a:rPr lang="it-IT" dirty="0" smtClean="0">
                <a:solidFill>
                  <a:schemeClr val="tx2"/>
                </a:solidFill>
              </a:rPr>
              <a:t>, </a:t>
            </a:r>
            <a:r>
              <a:rPr lang="it-IT" b="1" dirty="0" smtClean="0">
                <a:solidFill>
                  <a:srgbClr val="FF0000"/>
                </a:solidFill>
              </a:rPr>
              <a:t>Aztechi</a:t>
            </a:r>
            <a:r>
              <a:rPr lang="it-IT" dirty="0" smtClean="0">
                <a:solidFill>
                  <a:schemeClr val="tx2"/>
                </a:solidFill>
              </a:rPr>
              <a:t> e </a:t>
            </a:r>
            <a:r>
              <a:rPr lang="it-IT" b="1" dirty="0" err="1" smtClean="0">
                <a:solidFill>
                  <a:srgbClr val="FF0000"/>
                </a:solidFill>
              </a:rPr>
              <a:t>Incas</a:t>
            </a:r>
            <a:r>
              <a:rPr lang="it-IT" dirty="0" smtClean="0">
                <a:solidFill>
                  <a:schemeClr val="tx2"/>
                </a:solidFill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it-IT" dirty="0" smtClean="0">
                <a:solidFill>
                  <a:schemeClr val="tx2"/>
                </a:solidFill>
              </a:rPr>
              <a:t>Nel Nord America troviamo invece le tribù dei </a:t>
            </a:r>
            <a:r>
              <a:rPr lang="it-IT" b="1" dirty="0" smtClean="0">
                <a:solidFill>
                  <a:srgbClr val="FF0000"/>
                </a:solidFill>
              </a:rPr>
              <a:t>pellerossa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>
          <a:xfrm>
            <a:off x="0" y="357166"/>
            <a:ext cx="9721850" cy="633413"/>
          </a:xfrm>
        </p:spPr>
        <p:txBody>
          <a:bodyPr/>
          <a:lstStyle/>
          <a:p>
            <a:pPr algn="ctr" eaLnBrk="1" hangingPunct="1"/>
            <a:r>
              <a:rPr lang="it-IT" dirty="0" smtClean="0">
                <a:latin typeface="Calibri" pitchFamily="34" charset="0"/>
                <a:cs typeface="Calibri" pitchFamily="34" charset="0"/>
              </a:rPr>
              <a:t>Aztechi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1769" y="1071546"/>
            <a:ext cx="6869549" cy="221457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it-I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Popolazione </a:t>
            </a:r>
            <a:r>
              <a:rPr lang="it-IT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nomade</a:t>
            </a:r>
            <a:r>
              <a:rPr lang="it-I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originaria del </a:t>
            </a:r>
            <a:r>
              <a:rPr lang="it-IT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nord America</a:t>
            </a:r>
            <a:r>
              <a:rPr lang="it-I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it-IT" sz="2000" dirty="0" smtClean="0">
                <a:latin typeface="Calibri" pitchFamily="34" charset="0"/>
                <a:cs typeface="Calibri" pitchFamily="34" charset="0"/>
              </a:rPr>
              <a:t>Intorno al </a:t>
            </a:r>
            <a:r>
              <a:rPr lang="it-IT" sz="2000" b="1" dirty="0" smtClean="0">
                <a:latin typeface="Calibri" pitchFamily="34" charset="0"/>
                <a:cs typeface="Calibri" pitchFamily="34" charset="0"/>
              </a:rPr>
              <a:t>1340 arrivano in un’isola piccola e paludosa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, messa in una posizione </a:t>
            </a:r>
            <a:r>
              <a:rPr lang="it-IT" sz="2000" b="1" dirty="0" smtClean="0">
                <a:latin typeface="Calibri" pitchFamily="34" charset="0"/>
                <a:cs typeface="Calibri" pitchFamily="34" charset="0"/>
              </a:rPr>
              <a:t>strategica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 (era difficile attaccarla): qui fondano la loro </a:t>
            </a:r>
            <a:r>
              <a:rPr lang="it-IT" sz="2000" b="1" dirty="0" smtClean="0">
                <a:latin typeface="Calibri" pitchFamily="34" charset="0"/>
                <a:cs typeface="Calibri" pitchFamily="34" charset="0"/>
              </a:rPr>
              <a:t>capitale, </a:t>
            </a:r>
            <a:r>
              <a:rPr lang="it-IT" sz="2000" b="1" dirty="0" err="1" smtClean="0">
                <a:latin typeface="Calibri" pitchFamily="34" charset="0"/>
                <a:cs typeface="Calibri" pitchFamily="34" charset="0"/>
              </a:rPr>
              <a:t>Tenochtitlan</a:t>
            </a:r>
            <a:r>
              <a:rPr lang="it-IT" sz="2000" b="1" dirty="0" smtClean="0">
                <a:latin typeface="Calibri" pitchFamily="34" charset="0"/>
                <a:cs typeface="Calibri" pitchFamily="34" charset="0"/>
              </a:rPr>
              <a:t>, l’attuale Città del Messico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it-I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Da qui si estesero fino a fondare un vasto e ben organizzato impero, sottomettendo i popoli vicini.</a:t>
            </a:r>
          </a:p>
        </p:txBody>
      </p:sp>
      <p:pic>
        <p:nvPicPr>
          <p:cNvPr id="10242" name="Picture 2" descr="http://latinamericanstudies.org/aztecs/Acatitlan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18" y="3500437"/>
            <a:ext cx="4429155" cy="3045663"/>
          </a:xfrm>
          <a:prstGeom prst="rect">
            <a:avLst/>
          </a:prstGeom>
          <a:noFill/>
        </p:spPr>
      </p:pic>
      <p:pic>
        <p:nvPicPr>
          <p:cNvPr id="8" name="Picture 2" descr="http://latinamericanstudies.org/aztecs/Aztec_Chalchiuhtlicue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7575569" y="928670"/>
            <a:ext cx="1700385" cy="2315140"/>
          </a:xfrm>
          <a:prstGeom prst="rect">
            <a:avLst/>
          </a:prstGeom>
          <a:noFill/>
        </p:spPr>
      </p:pic>
      <p:sp>
        <p:nvSpPr>
          <p:cNvPr id="9" name="Segnaposto contenuto 2"/>
          <p:cNvSpPr txBox="1">
            <a:spLocks/>
          </p:cNvSpPr>
          <p:nvPr/>
        </p:nvSpPr>
        <p:spPr bwMode="auto">
          <a:xfrm>
            <a:off x="4646611" y="3571876"/>
            <a:ext cx="4940723" cy="3008320"/>
          </a:xfrm>
          <a:prstGeom prst="rect">
            <a:avLst/>
          </a:prstGeom>
          <a:ln w="254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Struttura politica</a:t>
            </a: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: imperatore, ceto nobiliare, contadini, mercanti e artigiani, schiavi.</a:t>
            </a:r>
          </a:p>
          <a:p>
            <a:pPr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Economia</a:t>
            </a: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basata sulla coltivazione dei campi (mais, patate dolci, fagioli, zucche, pomodori, tabacco e cotone) e, nella capitale, sul commercio (sotto forma di baratto o con semi di cacao come moneta), di prodotti alimentari e di artigianato (ceramiche, oggetti d’oro, mosaici, sculture in legno).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>
          <a:xfrm>
            <a:off x="0" y="357166"/>
            <a:ext cx="9721850" cy="633413"/>
          </a:xfrm>
        </p:spPr>
        <p:txBody>
          <a:bodyPr/>
          <a:lstStyle/>
          <a:p>
            <a:pPr algn="ctr" eaLnBrk="1" hangingPunct="1"/>
            <a:r>
              <a:rPr lang="it-IT" dirty="0" smtClean="0">
                <a:latin typeface="Calibri" pitchFamily="34" charset="0"/>
                <a:cs typeface="Calibri" pitchFamily="34" charset="0"/>
              </a:rPr>
              <a:t>Aztechi</a:t>
            </a:r>
          </a:p>
        </p:txBody>
      </p:sp>
      <p:pic>
        <p:nvPicPr>
          <p:cNvPr id="58370" name="Picture 2" descr="http://latinamericanstudies.org/aztecs/Aztec-expansion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54" y="1071546"/>
            <a:ext cx="9248193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>
          <a:xfrm>
            <a:off x="0" y="357166"/>
            <a:ext cx="9721850" cy="633413"/>
          </a:xfrm>
        </p:spPr>
        <p:txBody>
          <a:bodyPr/>
          <a:lstStyle/>
          <a:p>
            <a:pPr algn="ctr" eaLnBrk="1" hangingPunct="1"/>
            <a:r>
              <a:rPr lang="it-IT" dirty="0" smtClean="0">
                <a:latin typeface="Calibri" pitchFamily="34" charset="0"/>
                <a:cs typeface="Calibri" pitchFamily="34" charset="0"/>
              </a:rPr>
              <a:t>Aztechi</a:t>
            </a:r>
          </a:p>
        </p:txBody>
      </p:sp>
      <p:pic>
        <p:nvPicPr>
          <p:cNvPr id="59394" name="Picture 2" descr="http://latinamericanstudies.org/aztecs/Tenochtitlan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769" y="1142984"/>
            <a:ext cx="5390541" cy="3786214"/>
          </a:xfrm>
          <a:prstGeom prst="rect">
            <a:avLst/>
          </a:prstGeom>
          <a:noFill/>
        </p:spPr>
      </p:pic>
      <p:pic>
        <p:nvPicPr>
          <p:cNvPr id="59396" name="Picture 4" descr="http://latinamericanstudies.org/aztecs/Tenochtitlan-3.jpg"/>
          <p:cNvPicPr>
            <a:picLocks noChangeAspect="1" noChangeArrowheads="1"/>
          </p:cNvPicPr>
          <p:nvPr/>
        </p:nvPicPr>
        <p:blipFill>
          <a:blip r:embed="rId3" cstate="print"/>
          <a:srcRect t="15021"/>
          <a:stretch>
            <a:fillRect/>
          </a:stretch>
        </p:blipFill>
        <p:spPr bwMode="auto">
          <a:xfrm>
            <a:off x="2217719" y="4357694"/>
            <a:ext cx="7000924" cy="2316205"/>
          </a:xfrm>
          <a:prstGeom prst="rect">
            <a:avLst/>
          </a:prstGeom>
          <a:noFill/>
        </p:spPr>
      </p:pic>
      <p:cxnSp>
        <p:nvCxnSpPr>
          <p:cNvPr id="7" name="Connettore 2 6"/>
          <p:cNvCxnSpPr/>
          <p:nvPr/>
        </p:nvCxnSpPr>
        <p:spPr bwMode="auto">
          <a:xfrm rot="10800000">
            <a:off x="3289289" y="3357562"/>
            <a:ext cx="1500198" cy="121444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6503999" y="2357430"/>
            <a:ext cx="1769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 smtClean="0">
                <a:latin typeface="Calibri" pitchFamily="34" charset="0"/>
                <a:cs typeface="Calibri" pitchFamily="34" charset="0"/>
              </a:rPr>
              <a:t>Tenochtitlan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>
          <a:xfrm>
            <a:off x="0" y="428604"/>
            <a:ext cx="9721850" cy="633413"/>
          </a:xfrm>
        </p:spPr>
        <p:txBody>
          <a:bodyPr/>
          <a:lstStyle/>
          <a:p>
            <a:pPr algn="ctr" eaLnBrk="1" hangingPunct="1"/>
            <a:r>
              <a:rPr lang="it-IT" dirty="0" smtClean="0">
                <a:latin typeface="Calibri" pitchFamily="34" charset="0"/>
                <a:cs typeface="Calibri" pitchFamily="34" charset="0"/>
              </a:rPr>
              <a:t>Aztechi – idee religiose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0268" y="1196975"/>
            <a:ext cx="6369483" cy="280352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-180000">
              <a:spcBef>
                <a:spcPts val="0"/>
              </a:spcBef>
            </a:pPr>
            <a:r>
              <a:rPr lang="it-IT" sz="2200" b="1" dirty="0" smtClean="0">
                <a:latin typeface="Calibri" pitchFamily="34" charset="0"/>
                <a:cs typeface="Calibri" pitchFamily="34" charset="0"/>
              </a:rPr>
              <a:t>Vedono ovunque la presenza degli dei e li temono</a:t>
            </a:r>
            <a:r>
              <a:rPr lang="it-IT" sz="2200" dirty="0" smtClean="0">
                <a:latin typeface="Calibri" pitchFamily="34" charset="0"/>
                <a:cs typeface="Calibri" pitchFamily="34" charset="0"/>
              </a:rPr>
              <a:t>. In particolare adorano il dio del Sole, il dio della Pioggia, il Serpente Piumato. </a:t>
            </a:r>
          </a:p>
          <a:p>
            <a:pPr marL="0" indent="-180000">
              <a:spcBef>
                <a:spcPts val="0"/>
              </a:spcBef>
            </a:pPr>
            <a:r>
              <a:rPr lang="it-IT" sz="2200" dirty="0" smtClean="0">
                <a:latin typeface="Calibri" pitchFamily="34" charset="0"/>
                <a:cs typeface="Calibri" pitchFamily="34" charset="0"/>
              </a:rPr>
              <a:t>L’uomo sulla Terra deve affrontare un </a:t>
            </a:r>
            <a:r>
              <a:rPr lang="it-IT" sz="2200" b="1" dirty="0" smtClean="0">
                <a:latin typeface="Calibri" pitchFamily="34" charset="0"/>
                <a:cs typeface="Calibri" pitchFamily="34" charset="0"/>
              </a:rPr>
              <a:t>destino di sofferenza</a:t>
            </a:r>
            <a:r>
              <a:rPr lang="it-IT" sz="2200" dirty="0" smtClean="0">
                <a:latin typeface="Calibri" pitchFamily="34" charset="0"/>
                <a:cs typeface="Calibri" pitchFamily="34" charset="0"/>
              </a:rPr>
              <a:t> (“Tu conoscerai e assaporerai il dolore, conoscerai la sventura e l’infelicità...”): l’unica cosa da fare, per gli uomini, è quella di </a:t>
            </a:r>
            <a:r>
              <a:rPr lang="it-IT" sz="2200" b="1" dirty="0" smtClean="0">
                <a:latin typeface="Calibri" pitchFamily="34" charset="0"/>
                <a:cs typeface="Calibri" pitchFamily="34" charset="0"/>
              </a:rPr>
              <a:t>nutrire gli dei</a:t>
            </a:r>
            <a:r>
              <a:rPr lang="it-IT" sz="2200" dirty="0" smtClean="0">
                <a:latin typeface="Calibri" pitchFamily="34" charset="0"/>
                <a:cs typeface="Calibri" pitchFamily="34" charset="0"/>
              </a:rPr>
              <a:t> e calmarli, offrendo loro sacrifici e il </a:t>
            </a:r>
            <a:r>
              <a:rPr lang="it-IT" sz="2200" b="1" dirty="0" smtClean="0">
                <a:latin typeface="Calibri" pitchFamily="34" charset="0"/>
                <a:cs typeface="Calibri" pitchFamily="34" charset="0"/>
              </a:rPr>
              <a:t>sangue delle vittime</a:t>
            </a:r>
            <a:r>
              <a:rPr lang="it-IT" sz="2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-180000">
              <a:spcBef>
                <a:spcPts val="0"/>
              </a:spcBef>
              <a:buNone/>
            </a:pPr>
            <a:endParaRPr lang="it-IT" sz="2000" b="1" i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8" name="Picture 4" descr="http://latinamericanstudies.org/aztecs/Huehueteotl-Teotihuac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2627" y="1357298"/>
            <a:ext cx="2571768" cy="2571768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360331" y="4143380"/>
            <a:ext cx="8715436" cy="24622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-180000" algn="just">
              <a:spcBef>
                <a:spcPts val="0"/>
              </a:spcBef>
              <a:buNone/>
            </a:pPr>
            <a:r>
              <a:rPr lang="it-IT" sz="2200" b="1" i="1" dirty="0" smtClean="0">
                <a:latin typeface="Calibri" pitchFamily="34" charset="0"/>
                <a:cs typeface="Calibri" pitchFamily="34" charset="0"/>
              </a:rPr>
              <a:t>Il sacrificio umano presso gli Aztechi</a:t>
            </a:r>
            <a:endParaRPr lang="it-IT" sz="2200" dirty="0" smtClean="0">
              <a:latin typeface="Calibri" pitchFamily="34" charset="0"/>
              <a:cs typeface="Calibri" pitchFamily="34" charset="0"/>
            </a:endParaRPr>
          </a:p>
          <a:p>
            <a:pPr marL="0" indent="-180000" algn="just">
              <a:spcBef>
                <a:spcPts val="0"/>
              </a:spcBef>
              <a:buNone/>
            </a:pPr>
            <a:r>
              <a:rPr lang="it-IT" sz="2200" dirty="0" smtClean="0">
                <a:latin typeface="Calibri" pitchFamily="34" charset="0"/>
                <a:cs typeface="Calibri" pitchFamily="34" charset="0"/>
              </a:rPr>
              <a:t>Bisogna </a:t>
            </a:r>
            <a:r>
              <a:rPr lang="it-IT" sz="2200" b="1" dirty="0" smtClean="0">
                <a:latin typeface="Calibri" pitchFamily="34" charset="0"/>
                <a:cs typeface="Calibri" pitchFamily="34" charset="0"/>
              </a:rPr>
              <a:t>nutrire il dio del Sole </a:t>
            </a:r>
            <a:r>
              <a:rPr lang="it-IT" sz="2200" dirty="0" smtClean="0">
                <a:latin typeface="Calibri" pitchFamily="34" charset="0"/>
                <a:cs typeface="Calibri" pitchFamily="34" charset="0"/>
              </a:rPr>
              <a:t>(potrebbe non sorgere ancora). Come? Col </a:t>
            </a:r>
            <a:r>
              <a:rPr lang="it-IT" sz="2200" b="1" dirty="0" smtClean="0">
                <a:latin typeface="Calibri" pitchFamily="34" charset="0"/>
                <a:cs typeface="Calibri" pitchFamily="34" charset="0"/>
              </a:rPr>
              <a:t>sangue umano</a:t>
            </a:r>
            <a:r>
              <a:rPr lang="it-IT" sz="22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0" indent="-180000" algn="just">
              <a:spcBef>
                <a:spcPts val="0"/>
              </a:spcBef>
              <a:buNone/>
            </a:pPr>
            <a:r>
              <a:rPr lang="it-IT" sz="2200" dirty="0" smtClean="0">
                <a:latin typeface="Calibri" pitchFamily="34" charset="0"/>
                <a:cs typeface="Calibri" pitchFamily="34" charset="0"/>
              </a:rPr>
              <a:t>I prigionieri vengono sacrificati agli dei nel corso di varie cerimonie: vengono portati sulla cima delle piramidi azteche, narcotizzati (storditi, quasi incoscienti); qui un sacerdote gli strappa il cuore dal petto con un coltello. A volte vengono perfino mangiate parti delle vittime.</a:t>
            </a:r>
            <a:endParaRPr lang="it-IT" sz="2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0" y="357166"/>
            <a:ext cx="9721850" cy="706438"/>
          </a:xfrm>
        </p:spPr>
        <p:txBody>
          <a:bodyPr/>
          <a:lstStyle/>
          <a:p>
            <a:pPr algn="ctr" eaLnBrk="1" hangingPunct="1"/>
            <a:r>
              <a:rPr lang="it-IT" dirty="0" smtClean="0">
                <a:latin typeface="Calibri" pitchFamily="34" charset="0"/>
                <a:cs typeface="Calibri" pitchFamily="34" charset="0"/>
              </a:rPr>
              <a:t>Maya</a:t>
            </a:r>
          </a:p>
        </p:txBody>
      </p:sp>
      <p:pic>
        <p:nvPicPr>
          <p:cNvPr id="11266" name="Picture 2" descr="http://www.latinamericanstudies.org/chichen-00/chichen-00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893" y="3857628"/>
            <a:ext cx="4219575" cy="2857500"/>
          </a:xfrm>
          <a:prstGeom prst="rect">
            <a:avLst/>
          </a:prstGeom>
          <a:noFill/>
        </p:spPr>
      </p:pic>
      <p:pic>
        <p:nvPicPr>
          <p:cNvPr id="8" name="Picture 2" descr="http://www.latinamericanstudies.org/maya/maya-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925" y="3857628"/>
            <a:ext cx="4381500" cy="2857500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431769" y="4071942"/>
            <a:ext cx="2593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it-IT" dirty="0" err="1" smtClean="0">
                <a:solidFill>
                  <a:schemeClr val="tx2"/>
                </a:solidFill>
              </a:rPr>
              <a:t>Chichen</a:t>
            </a:r>
            <a:r>
              <a:rPr lang="it-IT" dirty="0" smtClean="0">
                <a:solidFill>
                  <a:schemeClr val="tx2"/>
                </a:solidFill>
              </a:rPr>
              <a:t>, Yucatan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17455" y="1142984"/>
            <a:ext cx="9215502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it-I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Si svilupparono particolarmente tra il </a:t>
            </a:r>
            <a:r>
              <a:rPr lang="it-IT" sz="20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IV</a:t>
            </a:r>
            <a:r>
              <a:rPr lang="it-I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e il </a:t>
            </a:r>
            <a:r>
              <a:rPr lang="it-IT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it-I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sec. d.C. nella zona degli attuali attuale Guatemala, Messico, Honduras.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it-IT" sz="20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it-I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Organizzati in più di </a:t>
            </a:r>
            <a:r>
              <a:rPr lang="it-IT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300 città-Stato</a:t>
            </a:r>
            <a:r>
              <a:rPr lang="it-I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 Le città erano luoghi di culto; la popolazione viveva nelle campagne.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it-I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  •  Il </a:t>
            </a:r>
            <a:r>
              <a:rPr lang="it-IT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sommo sacerdote </a:t>
            </a:r>
            <a:r>
              <a:rPr lang="it-I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esercita poteri politici e giudiziari; il </a:t>
            </a:r>
            <a:r>
              <a:rPr lang="it-IT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ceto nobiliare </a:t>
            </a:r>
            <a:r>
              <a:rPr lang="it-I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aveva il monopolio della terra.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it-I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  •  </a:t>
            </a:r>
            <a:r>
              <a:rPr lang="it-IT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Grandi costruttori </a:t>
            </a:r>
            <a:r>
              <a:rPr lang="it-I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(grandi piramidi tronche), artisti e artigiani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0" y="476250"/>
            <a:ext cx="9721850" cy="706438"/>
          </a:xfrm>
        </p:spPr>
        <p:txBody>
          <a:bodyPr/>
          <a:lstStyle/>
          <a:p>
            <a:pPr algn="ctr" eaLnBrk="1" hangingPunct="1"/>
            <a:r>
              <a:rPr lang="it-IT" dirty="0" smtClean="0">
                <a:latin typeface="Calibri" pitchFamily="34" charset="0"/>
                <a:cs typeface="Calibri" pitchFamily="34" charset="0"/>
              </a:rPr>
              <a:t>Maya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1769" y="1428736"/>
            <a:ext cx="5516741" cy="1589082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it-IT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Conoscenza </a:t>
            </a:r>
            <a:r>
              <a:rPr lang="it-IT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matematica</a:t>
            </a:r>
            <a:r>
              <a:rPr lang="it-IT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e </a:t>
            </a:r>
            <a:r>
              <a:rPr lang="it-IT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astronomica</a:t>
            </a:r>
            <a:r>
              <a:rPr lang="it-IT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molto avanzate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it-IT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- Calendario Maya</a:t>
            </a:r>
            <a:endParaRPr lang="it-IT" sz="24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8" name="Picture 3" descr="C:\Users\massimiliano\Desktop\Progetto storia\media-public.pmm.rtsi.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835" y="3429000"/>
            <a:ext cx="3932302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420" name="Picture 4" descr="http://www.latinamericanstudies.org/maya/sacred_round_calend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2495" y="1428736"/>
            <a:ext cx="28956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>
          <a:xfrm>
            <a:off x="0" y="428604"/>
            <a:ext cx="9721850" cy="620713"/>
          </a:xfrm>
        </p:spPr>
        <p:txBody>
          <a:bodyPr/>
          <a:lstStyle/>
          <a:p>
            <a:pPr algn="ctr" eaLnBrk="1" hangingPunct="1"/>
            <a:r>
              <a:rPr lang="it-IT" dirty="0" err="1" smtClean="0">
                <a:latin typeface="Calibri" pitchFamily="34" charset="0"/>
                <a:cs typeface="Calibri" pitchFamily="34" charset="0"/>
              </a:rPr>
              <a:t>Incas</a:t>
            </a:r>
            <a:endParaRPr lang="it-IT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0269" y="1125538"/>
            <a:ext cx="8651771" cy="38163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it-I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 origine piccola tribù proveniente dalla valle di Cuzco; occupavano gli attuali </a:t>
            </a:r>
            <a:r>
              <a:rPr lang="it-IT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Perù, Bolivia, Cile, Colombia, Ecuador</a:t>
            </a:r>
            <a:r>
              <a:rPr lang="it-I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tx2"/>
              </a:buClr>
              <a:buFont typeface="Georgia"/>
              <a:buChar char="•"/>
              <a:defRPr/>
            </a:pPr>
            <a:r>
              <a:rPr lang="it-I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Struttura politica: società fortemente gerarchica con al vertice l’</a:t>
            </a:r>
            <a:r>
              <a:rPr lang="it-IT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Inca</a:t>
            </a:r>
            <a:r>
              <a:rPr lang="it-I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it-IT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imperatore</a:t>
            </a:r>
            <a:r>
              <a:rPr lang="it-I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con poteri assoluti). La loro è una </a:t>
            </a:r>
            <a:r>
              <a:rPr lang="it-IT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macchina statale </a:t>
            </a:r>
            <a:r>
              <a:rPr lang="it-I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molto efficiente.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tx2"/>
              </a:buClr>
              <a:buFont typeface="Georgia"/>
              <a:buChar char="•"/>
              <a:defRPr/>
            </a:pPr>
            <a:r>
              <a:rPr lang="it-I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Economia basata su pesca, agricoltura (</a:t>
            </a:r>
            <a:r>
              <a:rPr lang="it-IT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patate</a:t>
            </a:r>
            <a:r>
              <a:rPr lang="it-I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mais, zucca, cotone, fagioli, cacao e coca) e allevamento (</a:t>
            </a:r>
            <a:r>
              <a:rPr lang="it-IT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lama</a:t>
            </a:r>
            <a:r>
              <a:rPr lang="it-I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e alpaca)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tx2"/>
              </a:buClr>
              <a:buFont typeface="Georgia"/>
              <a:buChar char="•"/>
              <a:defRPr/>
            </a:pPr>
            <a:r>
              <a:rPr lang="it-I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Religione: politeisti; al vertice sta il </a:t>
            </a:r>
            <a:r>
              <a:rPr lang="it-IT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dio Sole </a:t>
            </a:r>
            <a:r>
              <a:rPr lang="it-I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(personificato dall’imperatore).</a:t>
            </a:r>
            <a:endParaRPr lang="it-IT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46" name="Picture 4" descr="http://www.montecarlonews.it/typo3temp/pics/I_b1642041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5305" y="3857628"/>
            <a:ext cx="2143140" cy="2712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http://www.crystalinks.com/inca_conqu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1967" y="4143380"/>
            <a:ext cx="2451920" cy="2279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835656" y="285731"/>
            <a:ext cx="2886194" cy="18383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987376" y="357190"/>
            <a:ext cx="64812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>
                <a:latin typeface="Tahoma" pitchFamily="34" charset="0"/>
                <a:cs typeface="Tahoma" pitchFamily="34" charset="0"/>
              </a:rPr>
              <a:t>Le scoperte geografiche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594994" y="2500313"/>
            <a:ext cx="622806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Ragioni culturali</a:t>
            </a:r>
          </a:p>
          <a:p>
            <a:pPr algn="l">
              <a:spcBef>
                <a:spcPts val="0"/>
              </a:spcBef>
              <a:buFontTx/>
              <a:buChar char="-"/>
              <a:defRPr/>
            </a:pPr>
            <a:r>
              <a:rPr lang="it-IT" dirty="0">
                <a:latin typeface="Arial" pitchFamily="34" charset="0"/>
                <a:cs typeface="Arial" pitchFamily="34" charset="0"/>
              </a:rPr>
              <a:t> Spirito </a:t>
            </a:r>
            <a:r>
              <a:rPr lang="it-IT" b="1" dirty="0" err="1">
                <a:latin typeface="Arial" pitchFamily="34" charset="0"/>
                <a:cs typeface="Arial" pitchFamily="34" charset="0"/>
              </a:rPr>
              <a:t>umanistico-rinascimentale</a:t>
            </a:r>
            <a:endParaRPr lang="it-IT" b="1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buFontTx/>
              <a:buChar char="-"/>
              <a:defRPr/>
            </a:pPr>
            <a:r>
              <a:rPr lang="it-IT" dirty="0">
                <a:latin typeface="Arial" pitchFamily="34" charset="0"/>
                <a:cs typeface="Arial" pitchFamily="34" charset="0"/>
              </a:rPr>
              <a:t> Diffusione della propria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religione</a:t>
            </a:r>
          </a:p>
          <a:p>
            <a:pPr algn="l">
              <a:spcBef>
                <a:spcPts val="0"/>
              </a:spcBef>
              <a:buFontTx/>
              <a:buChar char="-"/>
              <a:defRPr/>
            </a:pPr>
            <a:r>
              <a:rPr lang="it-IT" dirty="0">
                <a:latin typeface="Arial" pitchFamily="34" charset="0"/>
                <a:cs typeface="Arial" pitchFamily="34" charset="0"/>
              </a:rPr>
              <a:t> Progresso nelle scienze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cartografiche</a:t>
            </a:r>
          </a:p>
          <a:p>
            <a:pPr algn="l">
              <a:spcBef>
                <a:spcPts val="0"/>
              </a:spcBef>
              <a:buFontTx/>
              <a:buChar char="-"/>
              <a:defRPr/>
            </a:pPr>
            <a:r>
              <a:rPr lang="it-IT" dirty="0"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Progressi</a:t>
            </a:r>
            <a:r>
              <a:rPr lang="it-IT" dirty="0">
                <a:latin typeface="Arial" pitchFamily="34" charset="0"/>
                <a:cs typeface="Arial" pitchFamily="34" charset="0"/>
              </a:rPr>
              <a:t> nella navigazione</a:t>
            </a:r>
          </a:p>
          <a:p>
            <a:pPr algn="l">
              <a:spcBef>
                <a:spcPts val="0"/>
              </a:spcBef>
              <a:defRPr/>
            </a:pPr>
            <a:endParaRPr lang="it-IT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Ragioni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economiche</a:t>
            </a:r>
          </a:p>
          <a:p>
            <a:pPr algn="l">
              <a:spcBef>
                <a:spcPts val="0"/>
              </a:spcBef>
              <a:defRPr/>
            </a:pPr>
            <a:r>
              <a:rPr lang="it-IT" dirty="0">
                <a:latin typeface="Arial" pitchFamily="34" charset="0"/>
                <a:cs typeface="Arial" pitchFamily="34" charset="0"/>
              </a:rPr>
              <a:t>- oro, schiavi, spezie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797600" y="1357315"/>
            <a:ext cx="144308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it-IT" dirty="0">
                <a:latin typeface="Arial" pitchFamily="34" charset="0"/>
                <a:cs typeface="Arial" pitchFamily="34" charset="0"/>
              </a:rPr>
              <a:t>CAUSE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autoUpdateAnimBg="0"/>
      <p:bldP spid="5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0269" y="1125538"/>
            <a:ext cx="3583399" cy="38163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-256032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Georgia"/>
              <a:buChar char="•"/>
              <a:defRPr/>
            </a:pPr>
            <a:r>
              <a:rPr lang="it-I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Non conoscono la </a:t>
            </a:r>
            <a:r>
              <a:rPr lang="it-IT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scrittura</a:t>
            </a:r>
            <a:r>
              <a:rPr lang="it-I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; hanno un </a:t>
            </a:r>
            <a:r>
              <a:rPr lang="it-IT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sistema di calcolo </a:t>
            </a:r>
            <a:r>
              <a:rPr lang="it-I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basato su corde e nodi (</a:t>
            </a:r>
            <a:r>
              <a:rPr lang="it-IT" sz="20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quipu</a:t>
            </a:r>
            <a:r>
              <a:rPr lang="it-I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0" indent="-256032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Georgia"/>
              <a:buChar char="•"/>
              <a:defRPr/>
            </a:pPr>
            <a:r>
              <a:rPr lang="it-I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Abili nel campo dell’</a:t>
            </a:r>
            <a:r>
              <a:rPr lang="it-IT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ingegneria</a:t>
            </a:r>
            <a:r>
              <a:rPr lang="it-I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eccezionale sistema di comunicazioni con strade, gallerie e ponti di grande livello tecnico</a:t>
            </a:r>
          </a:p>
          <a:p>
            <a:pPr marL="0" indent="-256032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Georgia"/>
              <a:buChar char="•"/>
              <a:defRPr/>
            </a:pPr>
            <a:r>
              <a:rPr lang="it-I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Grandi </a:t>
            </a:r>
            <a:r>
              <a:rPr lang="it-IT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opere architettoniche </a:t>
            </a:r>
            <a:r>
              <a:rPr lang="it-I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(sovrapposizione di massi)</a:t>
            </a:r>
          </a:p>
        </p:txBody>
      </p:sp>
      <p:pic>
        <p:nvPicPr>
          <p:cNvPr id="9218" name="Picture 2" descr="http://www.latinamericanstudies.org/incas/sacsayhuaman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331" y="4714884"/>
            <a:ext cx="2500330" cy="1875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0" y="428604"/>
            <a:ext cx="9721850" cy="620713"/>
          </a:xfrm>
        </p:spPr>
        <p:txBody>
          <a:bodyPr/>
          <a:lstStyle/>
          <a:p>
            <a:pPr algn="ctr" eaLnBrk="1" hangingPunct="1"/>
            <a:r>
              <a:rPr lang="it-IT" dirty="0" err="1" smtClean="0">
                <a:latin typeface="Calibri" pitchFamily="34" charset="0"/>
                <a:cs typeface="Calibri" pitchFamily="34" charset="0"/>
              </a:rPr>
              <a:t>Incas</a:t>
            </a:r>
            <a:endParaRPr lang="it-IT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4" descr="http://www.latinamericanstudies.org/incas/machu-picchu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2903" y="1214423"/>
            <a:ext cx="5233236" cy="3929090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4932363" y="5357826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Machu</a:t>
            </a:r>
            <a:r>
              <a:rPr lang="it-IT" dirty="0" smtClean="0"/>
              <a:t> </a:t>
            </a:r>
            <a:r>
              <a:rPr lang="it-IT" dirty="0" err="1" smtClean="0"/>
              <a:t>Picchu</a:t>
            </a:r>
            <a:r>
              <a:rPr lang="it-IT" dirty="0" smtClean="0"/>
              <a:t>, Perù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74645" y="1142984"/>
            <a:ext cx="8643998" cy="83099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Calibri" pitchFamily="34" charset="0"/>
                <a:cs typeface="Calibri" pitchFamily="34" charset="0"/>
              </a:rPr>
              <a:t>Fine rapida e tragica delle civiltà amerinde: pochi </a:t>
            </a:r>
            <a:r>
              <a:rPr lang="it-IT" dirty="0" err="1" smtClean="0">
                <a:latin typeface="Calibri" pitchFamily="34" charset="0"/>
                <a:cs typeface="Calibri" pitchFamily="34" charset="0"/>
              </a:rPr>
              <a:t>conquistadores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sottomettono milioni di indigeni.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05077" y="1981202"/>
            <a:ext cx="90737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it-IT">
              <a:latin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11423" y="357190"/>
            <a:ext cx="76711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dirty="0" smtClean="0">
                <a:latin typeface="Tahoma" pitchFamily="34" charset="0"/>
                <a:cs typeface="Tahoma" pitchFamily="34" charset="0"/>
              </a:rPr>
              <a:t>Le ragioni della conquista</a:t>
            </a:r>
            <a:endParaRPr lang="it-IT" sz="3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74645" y="2071678"/>
            <a:ext cx="8643998" cy="830997"/>
          </a:xfrm>
          <a:prstGeom prst="rect">
            <a:avLst/>
          </a:prstGeom>
          <a:ln>
            <a:solidFill>
              <a:schemeClr val="accent6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b="1" dirty="0" smtClean="0">
                <a:latin typeface="Calibri" pitchFamily="34" charset="0"/>
                <a:cs typeface="Calibri" pitchFamily="34" charset="0"/>
              </a:rPr>
              <a:t>Armi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tecnologicamente superiori (armi da fuoco leggere e pesanti; spade d’acciaio, balestre); utilizzo di cani e 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cavalli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74645" y="3071810"/>
            <a:ext cx="8643998" cy="769441"/>
          </a:xfrm>
          <a:prstGeom prst="rect">
            <a:avLst/>
          </a:prstGeom>
          <a:ln>
            <a:solidFill>
              <a:srgbClr val="6600FF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b="1" dirty="0" smtClean="0">
                <a:latin typeface="Calibri" pitchFamily="34" charset="0"/>
                <a:cs typeface="Calibri" pitchFamily="34" charset="0"/>
              </a:rPr>
              <a:t>Divisioni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interne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delle società indigene 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(preferiscono i conquistatori ai nemici storici)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74645" y="4714884"/>
            <a:ext cx="8643998" cy="461665"/>
          </a:xfrm>
          <a:prstGeom prst="rect">
            <a:avLst/>
          </a:prstGeom>
          <a:ln>
            <a:solidFill>
              <a:srgbClr val="FF66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Calibri" pitchFamily="34" charset="0"/>
                <a:cs typeface="Calibri" pitchFamily="34" charset="0"/>
              </a:rPr>
              <a:t>Arrivo di 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malattie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sconosciute (vaiolo, morbillo, influenza, colera)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74645" y="5357826"/>
            <a:ext cx="8643998" cy="461665"/>
          </a:xfrm>
          <a:prstGeom prst="rect">
            <a:avLst/>
          </a:prstGeom>
          <a:ln>
            <a:solidFill>
              <a:srgbClr val="FF33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b="1" dirty="0" smtClean="0">
                <a:latin typeface="Calibri" pitchFamily="34" charset="0"/>
                <a:cs typeface="Calibri" pitchFamily="34" charset="0"/>
              </a:rPr>
              <a:t>Trauma culturale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(incapacità di interpretare gli eventi) 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74645" y="4000504"/>
            <a:ext cx="8643998" cy="461665"/>
          </a:xfrm>
          <a:prstGeom prst="rect">
            <a:avLst/>
          </a:prstGeom>
          <a:ln>
            <a:solidFill>
              <a:srgbClr val="CC3399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b="1" dirty="0" smtClean="0">
                <a:latin typeface="Calibri" pitchFamily="34" charset="0"/>
                <a:cs typeface="Calibri" pitchFamily="34" charset="0"/>
              </a:rPr>
              <a:t>Lavoro forzato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11423" y="357190"/>
            <a:ext cx="76711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dirty="0" smtClean="0">
                <a:latin typeface="Tahoma" pitchFamily="34" charset="0"/>
                <a:cs typeface="Tahoma" pitchFamily="34" charset="0"/>
              </a:rPr>
              <a:t>Rapporto europei/indios</a:t>
            </a:r>
            <a:endParaRPr lang="it-IT" sz="3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74645" y="1285860"/>
            <a:ext cx="8643998" cy="1200329"/>
          </a:xfrm>
          <a:prstGeom prst="rect">
            <a:avLst/>
          </a:prstGeom>
          <a:ln>
            <a:solidFill>
              <a:schemeClr val="accent6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In Europa ci si chiede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 Quale è la 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natura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e l’identità degli indios?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 Che 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rapporto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deve esserci tra </a:t>
            </a:r>
            <a:r>
              <a:rPr lang="it-IT" dirty="0" err="1" smtClean="0">
                <a:latin typeface="Calibri" pitchFamily="34" charset="0"/>
                <a:cs typeface="Calibri" pitchFamily="34" charset="0"/>
              </a:rPr>
              <a:t>conquistadores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e conquistati?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17719" y="2714620"/>
            <a:ext cx="5143536" cy="461665"/>
          </a:xfrm>
          <a:prstGeom prst="rect">
            <a:avLst/>
          </a:prstGeom>
          <a:ln>
            <a:solidFill>
              <a:srgbClr val="6600FF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smtClean="0">
                <a:latin typeface="Calibri" pitchFamily="34" charset="0"/>
                <a:cs typeface="Calibri" pitchFamily="34" charset="0"/>
              </a:rPr>
              <a:t>dibattito tra 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Las </a:t>
            </a:r>
            <a:r>
              <a:rPr lang="it-IT" b="1" dirty="0" err="1" smtClean="0">
                <a:latin typeface="Calibri" pitchFamily="34" charset="0"/>
                <a:cs typeface="Calibri" pitchFamily="34" charset="0"/>
              </a:rPr>
              <a:t>Casas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 Sepulveda</a:t>
            </a:r>
            <a:endParaRPr lang="it-IT" sz="2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451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3339" y="3500438"/>
            <a:ext cx="2547932" cy="2911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4516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2495" y="3500438"/>
            <a:ext cx="2000247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asellaDiTesto 11"/>
          <p:cNvSpPr txBox="1"/>
          <p:nvPr/>
        </p:nvSpPr>
        <p:spPr>
          <a:xfrm>
            <a:off x="4575173" y="4500570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11423" y="357190"/>
            <a:ext cx="76711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dirty="0" smtClean="0">
                <a:latin typeface="Tahoma" pitchFamily="34" charset="0"/>
                <a:cs typeface="Tahoma" pitchFamily="34" charset="0"/>
              </a:rPr>
              <a:t>Rapporto europei/indios</a:t>
            </a:r>
            <a:endParaRPr lang="it-IT" sz="3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03207" y="1643050"/>
            <a:ext cx="8643998" cy="3046988"/>
          </a:xfrm>
          <a:prstGeom prst="rect">
            <a:avLst/>
          </a:prstGeom>
          <a:ln>
            <a:solidFill>
              <a:srgbClr val="FF66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Denuncie del frate domenicano </a:t>
            </a:r>
            <a:r>
              <a:rPr lang="it-IT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Bartolomé</a:t>
            </a:r>
            <a:r>
              <a:rPr lang="it-IT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de Las </a:t>
            </a:r>
            <a:r>
              <a:rPr lang="it-IT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Casas</a:t>
            </a:r>
            <a:endParaRPr lang="it-IT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 Descrive le 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crudeltà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e le 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violenze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dei colonizzatori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 Descrive gli indios come miti, sviluppati culturalmente e molto più morigerati ed equilibrati degli europei, avidi di potere, denaro e dediti alla lussuria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 Invia la sua </a:t>
            </a:r>
            <a:r>
              <a:rPr lang="it-IT" i="1" dirty="0" smtClean="0">
                <a:latin typeface="Calibri" pitchFamily="34" charset="0"/>
                <a:cs typeface="Calibri" pitchFamily="34" charset="0"/>
              </a:rPr>
              <a:t>Brevissima relazione sulla distruzione delle Indie Occidentali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al re di Spagna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 I suoi scritti hanno vasta diffusione</a:t>
            </a:r>
          </a:p>
        </p:txBody>
      </p:sp>
      <p:pic>
        <p:nvPicPr>
          <p:cNvPr id="6349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6575437" y="3929066"/>
            <a:ext cx="1742498" cy="2704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8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11423" y="357190"/>
            <a:ext cx="76711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dirty="0" smtClean="0">
                <a:latin typeface="Tahoma" pitchFamily="34" charset="0"/>
                <a:cs typeface="Tahoma" pitchFamily="34" charset="0"/>
              </a:rPr>
              <a:t>Rapporto europei/indios</a:t>
            </a:r>
            <a:endParaRPr lang="it-IT" sz="3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03207" y="1428736"/>
            <a:ext cx="8643998" cy="1938992"/>
          </a:xfrm>
          <a:prstGeom prst="rect">
            <a:avLst/>
          </a:prstGeom>
          <a:ln>
            <a:solidFill>
              <a:srgbClr val="FF66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it-IT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Juan </a:t>
            </a:r>
            <a:r>
              <a:rPr lang="it-IT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Ginés</a:t>
            </a:r>
            <a:r>
              <a:rPr lang="it-IT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de Sepulveda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, cronista imperiale, scrive per reazione il </a:t>
            </a:r>
            <a:r>
              <a:rPr lang="it-IT" i="1" dirty="0" smtClean="0">
                <a:latin typeface="Calibri" pitchFamily="34" charset="0"/>
                <a:cs typeface="Calibri" pitchFamily="34" charset="0"/>
              </a:rPr>
              <a:t>Trattato sopra le giuste cause della guerra contro gli indi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Sostiene il 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diritto di sottomettere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con le armi chi è naturalmente tenuto all’obbedienza perché inferiore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 Gli indios non sono uomini, ma </a:t>
            </a:r>
            <a:r>
              <a:rPr lang="it-IT" b="1" i="1" dirty="0" err="1" smtClean="0">
                <a:latin typeface="Calibri" pitchFamily="34" charset="0"/>
                <a:cs typeface="Calibri" pitchFamily="34" charset="0"/>
              </a:rPr>
              <a:t>homuncoli</a:t>
            </a:r>
            <a:endParaRPr lang="it-IT" b="1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03207" y="3500438"/>
            <a:ext cx="8643998" cy="3139321"/>
          </a:xfrm>
          <a:prstGeom prst="rect">
            <a:avLst/>
          </a:prstGeom>
          <a:ln>
            <a:solidFill>
              <a:srgbClr val="FF33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it-IT" sz="2200" dirty="0" smtClean="0">
                <a:latin typeface="Calibri" pitchFamily="34" charset="0"/>
                <a:cs typeface="Calibri" pitchFamily="34" charset="0"/>
              </a:rPr>
              <a:t>“Confronta ora le doti di prudenza, ingegno, magnanimità, temperanza, umanità, religione di questi uomini [gli spagnoli] con quelle di quegli omuncoli, nei quali a stento potrai riscontrare qualche traccia di umanità, e che non solo sono totalmente privi di cultura, ma non conoscono l’uso delle lettere, non conservano alcun documento sulla loro storia […] E se, a proposito delle loro virtù, vuoi sapere della loro temperanza e mansuetudine, che cosa potresti aspettarti da uomini abbandonati ad ogni genere di intemperanza e nefanda libidine, molti dei quali si nutrivano di carne umana?”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8" grpId="0" autoUpdateAnimBg="0"/>
      <p:bldP spid="9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11423" y="357190"/>
            <a:ext cx="76711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dirty="0" smtClean="0">
                <a:latin typeface="Tahoma" pitchFamily="34" charset="0"/>
                <a:cs typeface="Tahoma" pitchFamily="34" charset="0"/>
              </a:rPr>
              <a:t>Rapporto europei/indios</a:t>
            </a:r>
            <a:endParaRPr lang="it-IT" sz="3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74645" y="1428736"/>
            <a:ext cx="8643998" cy="4524315"/>
          </a:xfrm>
          <a:prstGeom prst="rect">
            <a:avLst/>
          </a:prstGeom>
          <a:ln>
            <a:solidFill>
              <a:srgbClr val="FF33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Quattro argomentazioni a favore della guerra giusta degli spagnoli</a:t>
            </a:r>
            <a:r>
              <a:rPr lang="it-IT" smtClean="0">
                <a:latin typeface="Calibri" pitchFamily="34" charset="0"/>
                <a:cs typeface="Calibri" pitchFamily="34" charset="0"/>
              </a:rPr>
              <a:t>: </a:t>
            </a:r>
          </a:p>
          <a:p>
            <a:pPr algn="just">
              <a:spcBef>
                <a:spcPts val="0"/>
              </a:spcBef>
            </a:pPr>
            <a:endParaRPr lang="it-IT" dirty="0" smtClean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 è legittimo assoggettare uomini la cui 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condizione naturale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è quella di 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dover obbedire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agli altri; se essi rifiutano tale obbedienza non vi è altro rimedio se non la guerra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 è legittimo mettere al bando l’abominevole crimine consistente nel 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mangiare carne umana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, e mettere fine al culto dei demoni e al rito dei sacrifici umani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 è legittimo 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salvare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gli innumerevoli innocenti che gli indios immolano ogni anno per placare l’ira dei loro dèi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 la guerra 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contro gli infedeli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è giustificata: essa apre la via alla 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propagazione della religione cristiana</a:t>
            </a:r>
            <a:endParaRPr lang="it-IT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9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11423" y="357190"/>
            <a:ext cx="76711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dirty="0" smtClean="0">
                <a:latin typeface="Tahoma" pitchFamily="34" charset="0"/>
                <a:cs typeface="Tahoma" pitchFamily="34" charset="0"/>
              </a:rPr>
              <a:t>Lo sfruttamento coloniale</a:t>
            </a:r>
            <a:endParaRPr lang="it-IT" sz="3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217587" y="1285860"/>
            <a:ext cx="7429552" cy="1938992"/>
          </a:xfrm>
          <a:prstGeom prst="rect">
            <a:avLst/>
          </a:prstGeom>
          <a:ln>
            <a:solidFill>
              <a:srgbClr val="FF33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1512: Ferdinando il Cattolico promulga le </a:t>
            </a:r>
            <a:r>
              <a:rPr lang="it-IT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Leggi di Burgos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per limitare lo sfruttamento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 si regola il lavoro e il salario</a:t>
            </a:r>
          </a:p>
          <a:p>
            <a:pPr algn="just">
              <a:spcBef>
                <a:spcPts val="0"/>
              </a:spcBef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1536: si vieta all’</a:t>
            </a:r>
            <a:r>
              <a:rPr lang="it-IT" i="1" dirty="0" err="1" smtClean="0">
                <a:latin typeface="Calibri" pitchFamily="34" charset="0"/>
                <a:cs typeface="Calibri" pitchFamily="34" charset="0"/>
              </a:rPr>
              <a:t>encomandero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di utilizzare manodopera indigena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17521" y="3714752"/>
            <a:ext cx="8501122" cy="1569660"/>
          </a:xfrm>
          <a:prstGeom prst="rect">
            <a:avLst/>
          </a:prstGeom>
          <a:ln>
            <a:solidFill>
              <a:srgbClr val="FF33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it-IT" b="1" dirty="0" smtClean="0">
                <a:latin typeface="Calibri" pitchFamily="34" charset="0"/>
                <a:cs typeface="Calibri" pitchFamily="34" charset="0"/>
              </a:rPr>
              <a:t>Scarsa efficacia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dei provvedimenti. Il lavoro forzato prosegue: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it-IT" i="1" dirty="0" smtClean="0">
                <a:latin typeface="Calibri" pitchFamily="34" charset="0"/>
                <a:cs typeface="Calibri" pitchFamily="34" charset="0"/>
              </a:rPr>
              <a:t> Servizio </a:t>
            </a:r>
            <a:r>
              <a:rPr lang="it-IT" b="1" i="1" dirty="0" smtClean="0">
                <a:latin typeface="Calibri" pitchFamily="34" charset="0"/>
                <a:cs typeface="Calibri" pitchFamily="34" charset="0"/>
              </a:rPr>
              <a:t>domestico</a:t>
            </a:r>
            <a:r>
              <a:rPr lang="it-IT" i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it-IT" i="1" dirty="0" smtClean="0">
                <a:latin typeface="Calibri" pitchFamily="34" charset="0"/>
                <a:cs typeface="Calibri" pitchFamily="34" charset="0"/>
              </a:rPr>
              <a:t>Lavoro agricolo nei vasti </a:t>
            </a:r>
            <a:r>
              <a:rPr lang="it-IT" b="1" i="1" dirty="0" smtClean="0">
                <a:latin typeface="Calibri" pitchFamily="34" charset="0"/>
                <a:cs typeface="Calibri" pitchFamily="34" charset="0"/>
              </a:rPr>
              <a:t>latifondi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it-IT" i="1" dirty="0" smtClean="0">
                <a:latin typeface="Calibri" pitchFamily="34" charset="0"/>
                <a:cs typeface="Calibri" pitchFamily="34" charset="0"/>
              </a:rPr>
              <a:t> Lavoro estrattivo nelle </a:t>
            </a:r>
            <a:r>
              <a:rPr lang="it-IT" b="1" i="1" dirty="0" smtClean="0">
                <a:latin typeface="Calibri" pitchFamily="34" charset="0"/>
                <a:cs typeface="Calibri" pitchFamily="34" charset="0"/>
              </a:rPr>
              <a:t>miniere</a:t>
            </a:r>
            <a:r>
              <a:rPr lang="it-IT" i="1" dirty="0" smtClean="0">
                <a:latin typeface="Calibri" pitchFamily="34" charset="0"/>
                <a:cs typeface="Calibri" pitchFamily="34" charset="0"/>
              </a:rPr>
              <a:t> (grandi giacimenti d’</a:t>
            </a:r>
            <a:r>
              <a:rPr lang="it-IT" b="1" i="1" dirty="0" smtClean="0">
                <a:latin typeface="Calibri" pitchFamily="34" charset="0"/>
                <a:cs typeface="Calibri" pitchFamily="34" charset="0"/>
              </a:rPr>
              <a:t>argento</a:t>
            </a:r>
            <a:r>
              <a:rPr lang="it-IT" i="1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8" grpId="0" autoUpdateAnimBg="0"/>
      <p:bldP spid="9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11423" y="357190"/>
            <a:ext cx="76711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dirty="0" smtClean="0">
                <a:latin typeface="Tahoma" pitchFamily="34" charset="0"/>
                <a:cs typeface="Tahoma" pitchFamily="34" charset="0"/>
              </a:rPr>
              <a:t>Lo sfruttamento coloniale</a:t>
            </a:r>
            <a:endParaRPr lang="it-IT" sz="3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217587" y="1285860"/>
            <a:ext cx="7429552" cy="2308324"/>
          </a:xfrm>
          <a:prstGeom prst="rect">
            <a:avLst/>
          </a:prstGeom>
          <a:ln>
            <a:solidFill>
              <a:srgbClr val="FF33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1542: le </a:t>
            </a:r>
            <a:r>
              <a:rPr lang="it-IT" b="1" dirty="0" err="1" smtClean="0">
                <a:latin typeface="Calibri" pitchFamily="34" charset="0"/>
                <a:cs typeface="Calibri" pitchFamily="34" charset="0"/>
              </a:rPr>
              <a:t>Leyes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b="1" dirty="0" err="1" smtClean="0">
                <a:latin typeface="Calibri" pitchFamily="34" charset="0"/>
                <a:cs typeface="Calibri" pitchFamily="34" charset="0"/>
              </a:rPr>
              <a:t>Nuevas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di Carlo V vietano di schiavizzare gli indios</a:t>
            </a:r>
          </a:p>
          <a:p>
            <a:pPr algn="just">
              <a:spcBef>
                <a:spcPts val="0"/>
              </a:spcBef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Importazione di </a:t>
            </a:r>
            <a:r>
              <a:rPr lang="it-IT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schiavi dall’Africa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(non hanno tutela legislativa)</a:t>
            </a:r>
          </a:p>
          <a:p>
            <a:pPr algn="just">
              <a:spcBef>
                <a:spcPts val="0"/>
              </a:spcBef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- Protagonisti principali sono i 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portoghesi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(acquistano schiavi in Africa e li rivendono in America)</a:t>
            </a:r>
          </a:p>
        </p:txBody>
      </p:sp>
      <p:pic>
        <p:nvPicPr>
          <p:cNvPr id="6758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t="8037" b="27670"/>
          <a:stretch>
            <a:fillRect/>
          </a:stretch>
        </p:blipFill>
        <p:spPr bwMode="auto">
          <a:xfrm>
            <a:off x="2360595" y="3786190"/>
            <a:ext cx="5073633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8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11423" y="357190"/>
            <a:ext cx="76711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dirty="0" smtClean="0">
                <a:latin typeface="Tahoma" pitchFamily="34" charset="0"/>
                <a:cs typeface="Tahoma" pitchFamily="34" charset="0"/>
              </a:rPr>
              <a:t>Lo scambio tra i continenti</a:t>
            </a:r>
            <a:endParaRPr lang="it-IT" sz="3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217587" y="1643050"/>
            <a:ext cx="7429552" cy="4154984"/>
          </a:xfrm>
          <a:prstGeom prst="rect">
            <a:avLst/>
          </a:prstGeom>
          <a:ln>
            <a:solidFill>
              <a:srgbClr val="FF33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it-IT" b="1" dirty="0" smtClean="0">
                <a:latin typeface="Calibri" pitchFamily="34" charset="0"/>
                <a:cs typeface="Calibri" pitchFamily="34" charset="0"/>
              </a:rPr>
              <a:t>Trasferimento di specie animali e vegetali</a:t>
            </a:r>
          </a:p>
          <a:p>
            <a:pPr algn="just">
              <a:spcBef>
                <a:spcPts val="0"/>
              </a:spcBef>
            </a:pPr>
            <a:endParaRPr lang="it-IT" dirty="0" smtClean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</a:pPr>
            <a:r>
              <a:rPr lang="it-IT" b="1" dirty="0" smtClean="0">
                <a:latin typeface="Calibri" pitchFamily="34" charset="0"/>
                <a:cs typeface="Calibri" pitchFamily="34" charset="0"/>
              </a:rPr>
              <a:t>Importazione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europea di: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 pomodoro, patate, mais, peperoni, fagioli, zucchini, cacao, tabacco, ananas, </a:t>
            </a:r>
            <a:r>
              <a:rPr lang="it-IT" dirty="0" err="1" smtClean="0">
                <a:latin typeface="Calibri" pitchFamily="34" charset="0"/>
                <a:cs typeface="Calibri" pitchFamily="34" charset="0"/>
              </a:rPr>
              <a:t>vaniglia…</a:t>
            </a:r>
            <a:endParaRPr lang="it-IT" dirty="0" smtClean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 tulipani, camelie, gelsomini, salici </a:t>
            </a:r>
            <a:r>
              <a:rPr lang="it-IT" dirty="0" err="1" smtClean="0">
                <a:latin typeface="Calibri" pitchFamily="34" charset="0"/>
                <a:cs typeface="Calibri" pitchFamily="34" charset="0"/>
              </a:rPr>
              <a:t>piangenti…</a:t>
            </a:r>
            <a:endParaRPr lang="it-IT" dirty="0" smtClean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 tacchino, cavia, </a:t>
            </a:r>
            <a:r>
              <a:rPr lang="it-IT" dirty="0" err="1" smtClean="0">
                <a:latin typeface="Calibri" pitchFamily="34" charset="0"/>
                <a:cs typeface="Calibri" pitchFamily="34" charset="0"/>
              </a:rPr>
              <a:t>lama…</a:t>
            </a:r>
            <a:endParaRPr lang="it-IT" dirty="0" smtClean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</a:pPr>
            <a:endParaRPr lang="it-IT" dirty="0" smtClean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</a:pPr>
            <a:r>
              <a:rPr lang="it-IT" b="1" dirty="0" smtClean="0">
                <a:latin typeface="Calibri" pitchFamily="34" charset="0"/>
                <a:cs typeface="Calibri" pitchFamily="34" charset="0"/>
              </a:rPr>
              <a:t>Esportazione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europea di diversi animali e prodotti. Grande impatto di:</a:t>
            </a:r>
          </a:p>
          <a:p>
            <a:pPr algn="just">
              <a:spcBef>
                <a:spcPts val="0"/>
              </a:spcBef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- canna da zucchero, caffè</a:t>
            </a:r>
          </a:p>
        </p:txBody>
      </p:sp>
      <p:pic>
        <p:nvPicPr>
          <p:cNvPr id="205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8445" y="142852"/>
            <a:ext cx="1785920" cy="1428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835656" y="285731"/>
            <a:ext cx="2886194" cy="18383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987376" y="357190"/>
            <a:ext cx="64812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>
                <a:latin typeface="Tahoma" pitchFamily="34" charset="0"/>
                <a:cs typeface="Tahoma" pitchFamily="34" charset="0"/>
              </a:rPr>
              <a:t>Le scoperte geografiche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594994" y="2143125"/>
            <a:ext cx="62280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it-IT">
                <a:latin typeface="Arial" charset="0"/>
                <a:cs typeface="Arial" charset="0"/>
              </a:rPr>
              <a:t>Spirito </a:t>
            </a:r>
            <a:r>
              <a:rPr lang="it-IT" b="1">
                <a:latin typeface="Arial" charset="0"/>
                <a:cs typeface="Arial" charset="0"/>
              </a:rPr>
              <a:t>umanistico-rinascimentale</a:t>
            </a:r>
          </a:p>
          <a:p>
            <a:pPr algn="l">
              <a:spcBef>
                <a:spcPct val="0"/>
              </a:spcBef>
              <a:buFontTx/>
              <a:buChar char="-"/>
            </a:pPr>
            <a:r>
              <a:rPr lang="it-IT">
                <a:latin typeface="Arial" charset="0"/>
                <a:cs typeface="Arial" charset="0"/>
              </a:rPr>
              <a:t> </a:t>
            </a:r>
            <a:r>
              <a:rPr lang="it-IT" b="1">
                <a:latin typeface="Arial" charset="0"/>
                <a:cs typeface="Arial" charset="0"/>
              </a:rPr>
              <a:t>Fiducia</a:t>
            </a:r>
            <a:r>
              <a:rPr lang="it-IT">
                <a:latin typeface="Arial" charset="0"/>
                <a:cs typeface="Arial" charset="0"/>
              </a:rPr>
              <a:t> nell’uomo e nelle sue capacità</a:t>
            </a:r>
          </a:p>
          <a:p>
            <a:pPr algn="l">
              <a:spcBef>
                <a:spcPct val="0"/>
              </a:spcBef>
              <a:buFontTx/>
              <a:buChar char="-"/>
            </a:pPr>
            <a:r>
              <a:rPr lang="it-IT">
                <a:latin typeface="Arial" charset="0"/>
                <a:cs typeface="Arial" charset="0"/>
              </a:rPr>
              <a:t> </a:t>
            </a:r>
            <a:r>
              <a:rPr lang="it-IT" b="1">
                <a:latin typeface="Arial" charset="0"/>
                <a:cs typeface="Arial" charset="0"/>
              </a:rPr>
              <a:t>Studi</a:t>
            </a:r>
            <a:r>
              <a:rPr lang="it-IT">
                <a:latin typeface="Arial" charset="0"/>
                <a:cs typeface="Arial" charset="0"/>
              </a:rPr>
              <a:t> del globo terrestre</a:t>
            </a:r>
          </a:p>
          <a:p>
            <a:pPr algn="l">
              <a:spcBef>
                <a:spcPct val="0"/>
              </a:spcBef>
            </a:pPr>
            <a:endParaRPr lang="it-IT">
              <a:latin typeface="Arial" charset="0"/>
              <a:cs typeface="Arial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658319" y="1357315"/>
            <a:ext cx="303807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it-IT" dirty="0">
                <a:latin typeface="Arial" pitchFamily="34" charset="0"/>
                <a:cs typeface="Arial" pitchFamily="34" charset="0"/>
              </a:rPr>
              <a:t>Ragioni culturali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1904" y="3714751"/>
            <a:ext cx="463307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it-IT">
                <a:latin typeface="Arial" charset="0"/>
                <a:cs typeface="Arial" charset="0"/>
              </a:rPr>
              <a:t>Astronomo e geografo fiorentino: </a:t>
            </a:r>
            <a:r>
              <a:rPr lang="it-IT" b="1">
                <a:solidFill>
                  <a:srgbClr val="FF0000"/>
                </a:solidFill>
                <a:latin typeface="Arial" charset="0"/>
                <a:cs typeface="Arial" charset="0"/>
              </a:rPr>
              <a:t>Paolo dal Pozzo Toscanelli</a:t>
            </a:r>
          </a:p>
          <a:p>
            <a:pPr algn="l">
              <a:spcBef>
                <a:spcPct val="0"/>
              </a:spcBef>
              <a:buFontTx/>
              <a:buChar char="-"/>
            </a:pPr>
            <a:r>
              <a:rPr lang="it-IT">
                <a:latin typeface="Arial" charset="0"/>
                <a:cs typeface="Arial" charset="0"/>
              </a:rPr>
              <a:t> </a:t>
            </a:r>
            <a:r>
              <a:rPr lang="it-IT" b="1">
                <a:latin typeface="Arial" charset="0"/>
                <a:cs typeface="Arial" charset="0"/>
              </a:rPr>
              <a:t>Sfericità</a:t>
            </a:r>
            <a:r>
              <a:rPr lang="it-IT">
                <a:latin typeface="Arial" charset="0"/>
                <a:cs typeface="Arial" charset="0"/>
              </a:rPr>
              <a:t> della Terra</a:t>
            </a:r>
          </a:p>
          <a:p>
            <a:pPr algn="l">
              <a:spcBef>
                <a:spcPct val="0"/>
              </a:spcBef>
              <a:buFontTx/>
              <a:buChar char="-"/>
            </a:pPr>
            <a:r>
              <a:rPr lang="it-IT">
                <a:latin typeface="Arial" charset="0"/>
                <a:cs typeface="Arial" charset="0"/>
              </a:rPr>
              <a:t> Indicazione della via più breve per raggiungere le Indie: verso </a:t>
            </a:r>
            <a:r>
              <a:rPr lang="it-IT" b="1">
                <a:latin typeface="Arial" charset="0"/>
                <a:cs typeface="Arial" charset="0"/>
              </a:rPr>
              <a:t>ovest</a:t>
            </a:r>
          </a:p>
          <a:p>
            <a:pPr algn="l">
              <a:spcBef>
                <a:spcPct val="0"/>
              </a:spcBef>
            </a:pPr>
            <a:endParaRPr lang="it-IT">
              <a:latin typeface="Arial" charset="0"/>
              <a:cs typeface="Arial" charset="0"/>
            </a:endParaRPr>
          </a:p>
        </p:txBody>
      </p:sp>
      <p:pic>
        <p:nvPicPr>
          <p:cNvPr id="33794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928" y="3643317"/>
            <a:ext cx="4659555" cy="2393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autoUpdateAnimBg="0"/>
      <p:bldP spid="5" grpId="0" animBg="1" autoUpdateAnimBg="0"/>
      <p:bldP spid="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835656" y="285731"/>
            <a:ext cx="2886194" cy="18383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987376" y="357190"/>
            <a:ext cx="64812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>
                <a:latin typeface="Tahoma" pitchFamily="34" charset="0"/>
                <a:cs typeface="Tahoma" pitchFamily="34" charset="0"/>
              </a:rPr>
              <a:t>Le scoperte geografiche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430465" y="2714626"/>
            <a:ext cx="622806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Le </a:t>
            </a:r>
            <a:r>
              <a:rPr lang="it-IT" b="1"/>
              <a:t>CARTE NAUTICHE</a:t>
            </a:r>
            <a:r>
              <a:rPr lang="it-IT"/>
              <a:t> diventano più affidabili e precise</a:t>
            </a:r>
            <a:endParaRPr lang="it-IT">
              <a:latin typeface="Arial" charset="0"/>
              <a:cs typeface="Arial" charset="0"/>
            </a:endParaRPr>
          </a:p>
          <a:p>
            <a:r>
              <a:rPr lang="it-IT"/>
              <a:t>Viene costruito un nuovo tipo di nave, più veloce e più facile da manovrare: la </a:t>
            </a:r>
            <a:r>
              <a:rPr lang="it-IT" b="1"/>
              <a:t>CARAVELLA</a:t>
            </a:r>
            <a:r>
              <a:rPr lang="it-IT"/>
              <a:t> </a:t>
            </a:r>
          </a:p>
          <a:p>
            <a:r>
              <a:rPr lang="it-IT"/>
              <a:t>Si perfezionano gli strumenti di navigazione, come la </a:t>
            </a:r>
            <a:r>
              <a:rPr lang="it-IT" b="1"/>
              <a:t>BUSSOLA</a:t>
            </a:r>
            <a:r>
              <a:rPr lang="it-IT"/>
              <a:t> e </a:t>
            </a:r>
            <a:r>
              <a:rPr lang="it-IT" b="1"/>
              <a:t>l’ASTROLABIO</a:t>
            </a:r>
            <a:endParaRPr lang="it-IT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898802" y="1357315"/>
            <a:ext cx="4633069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it-IT" dirty="0">
                <a:latin typeface="Arial" pitchFamily="34" charset="0"/>
                <a:cs typeface="Arial" pitchFamily="34" charset="0"/>
              </a:rPr>
              <a:t>Progressi nella navigazione</a:t>
            </a:r>
          </a:p>
        </p:txBody>
      </p:sp>
      <p:pic>
        <p:nvPicPr>
          <p:cNvPr id="7174" name="Immagin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520" y="3643315"/>
            <a:ext cx="1519039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Immagin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1424" y="5000626"/>
            <a:ext cx="1372199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2" descr="Visualizza immagine di orig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714" y="2500314"/>
            <a:ext cx="1969688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autoUpdateAnimBg="0"/>
      <p:bldP spid="5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835656" y="3"/>
            <a:ext cx="2886194" cy="18383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987376" y="357190"/>
            <a:ext cx="64812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>
                <a:latin typeface="Tahoma" pitchFamily="34" charset="0"/>
                <a:cs typeface="Tahoma" pitchFamily="34" charset="0"/>
              </a:rPr>
              <a:t>Le scoperte geografiche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822847" y="1357315"/>
            <a:ext cx="463307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it-IT" dirty="0">
                <a:latin typeface="Arial" pitchFamily="34" charset="0"/>
                <a:cs typeface="Arial" pitchFamily="34" charset="0"/>
              </a:rPr>
              <a:t>CARAVELLA</a:t>
            </a:r>
          </a:p>
        </p:txBody>
      </p:sp>
      <p:pic>
        <p:nvPicPr>
          <p:cNvPr id="8197" name="Immagin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904" y="2357437"/>
            <a:ext cx="4207739" cy="314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3"/>
          <p:cNvSpPr>
            <a:spLocks noChangeArrowheads="1"/>
          </p:cNvSpPr>
          <p:nvPr/>
        </p:nvSpPr>
        <p:spPr bwMode="auto">
          <a:xfrm>
            <a:off x="4557117" y="2138781"/>
            <a:ext cx="5164733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it-IT" sz="1800">
                <a:ea typeface="Calibri" pitchFamily="34" charset="0"/>
                <a:cs typeface="Times New Roman" pitchFamily="18" charset="0"/>
              </a:rPr>
              <a:t>Nave introdotta dai </a:t>
            </a:r>
            <a:r>
              <a:rPr lang="it-IT" sz="1800" b="1">
                <a:ea typeface="Calibri" pitchFamily="34" charset="0"/>
                <a:cs typeface="Times New Roman" pitchFamily="18" charset="0"/>
              </a:rPr>
              <a:t>portoghesi</a:t>
            </a:r>
            <a:r>
              <a:rPr lang="it-IT" sz="1800">
                <a:ea typeface="Calibri" pitchFamily="34" charset="0"/>
                <a:cs typeface="Times New Roman" pitchFamily="18" charset="0"/>
              </a:rPr>
              <a:t> verso la metà del 1400.</a:t>
            </a:r>
          </a:p>
          <a:p>
            <a:pPr algn="just" eaLnBrk="0" hangingPunct="0">
              <a:spcBef>
                <a:spcPct val="0"/>
              </a:spcBef>
            </a:pPr>
            <a:r>
              <a:rPr lang="it-IT" sz="1800">
                <a:ea typeface="Calibri" pitchFamily="34" charset="0"/>
                <a:cs typeface="Times New Roman" pitchFamily="18" charset="0"/>
              </a:rPr>
              <a:t>Lunga dai 12 ai 18 metri.</a:t>
            </a:r>
          </a:p>
          <a:p>
            <a:pPr algn="just" eaLnBrk="0" hangingPunct="0">
              <a:spcBef>
                <a:spcPct val="0"/>
              </a:spcBef>
            </a:pPr>
            <a:r>
              <a:rPr lang="it-IT" sz="1800">
                <a:ea typeface="Calibri" pitchFamily="34" charset="0"/>
                <a:cs typeface="Times New Roman" pitchFamily="18" charset="0"/>
              </a:rPr>
              <a:t>Più </a:t>
            </a:r>
            <a:r>
              <a:rPr lang="it-IT" sz="1800" b="1">
                <a:ea typeface="Calibri" pitchFamily="34" charset="0"/>
                <a:cs typeface="Times New Roman" pitchFamily="18" charset="0"/>
              </a:rPr>
              <a:t>leggera e manovrabile</a:t>
            </a:r>
            <a:r>
              <a:rPr lang="it-IT" sz="1800">
                <a:ea typeface="Calibri" pitchFamily="34" charset="0"/>
                <a:cs typeface="Times New Roman" pitchFamily="18" charset="0"/>
              </a:rPr>
              <a:t> rispetto alle imbarcazioni precedenti.</a:t>
            </a:r>
          </a:p>
          <a:p>
            <a:pPr algn="just" eaLnBrk="0" hangingPunct="0">
              <a:spcBef>
                <a:spcPct val="0"/>
              </a:spcBef>
            </a:pPr>
            <a:r>
              <a:rPr lang="it-IT" sz="1800">
                <a:ea typeface="Calibri" pitchFamily="34" charset="0"/>
                <a:cs typeface="Times New Roman" pitchFamily="18" charset="0"/>
              </a:rPr>
              <a:t>Oltre le vele quadrate, è presente una vela triangolare (</a:t>
            </a:r>
            <a:r>
              <a:rPr lang="it-IT" sz="1800" b="1">
                <a:ea typeface="Calibri" pitchFamily="34" charset="0"/>
                <a:cs typeface="Times New Roman" pitchFamily="18" charset="0"/>
              </a:rPr>
              <a:t>vela latina</a:t>
            </a:r>
            <a:r>
              <a:rPr lang="it-IT" sz="1800">
                <a:ea typeface="Calibri" pitchFamily="34" charset="0"/>
                <a:cs typeface="Times New Roman" pitchFamily="18" charset="0"/>
              </a:rPr>
              <a:t>) che permette di virare più facilmente e di viaggiare anche se il vento è leggermente trasversale (“andatura di traverso”).</a:t>
            </a:r>
          </a:p>
          <a:p>
            <a:pPr algn="just" eaLnBrk="0" hangingPunct="0">
              <a:spcBef>
                <a:spcPct val="0"/>
              </a:spcBef>
            </a:pPr>
            <a:r>
              <a:rPr lang="it-IT" sz="1800">
                <a:ea typeface="Calibri" pitchFamily="34" charset="0"/>
                <a:cs typeface="Times New Roman" pitchFamily="18" charset="0"/>
              </a:rPr>
              <a:t>È presente una </a:t>
            </a:r>
            <a:r>
              <a:rPr lang="it-IT" sz="1800" b="1">
                <a:ea typeface="Calibri" pitchFamily="34" charset="0"/>
                <a:cs typeface="Times New Roman" pitchFamily="18" charset="0"/>
              </a:rPr>
              <a:t>stiva</a:t>
            </a:r>
            <a:r>
              <a:rPr lang="it-IT" sz="1800">
                <a:ea typeface="Calibri" pitchFamily="34" charset="0"/>
                <a:cs typeface="Times New Roman" pitchFamily="18" charset="0"/>
              </a:rPr>
              <a:t> per le provviste alimentari e di acqua (indispensabile per le lunghe traversate oceaniche).</a:t>
            </a:r>
          </a:p>
          <a:p>
            <a:pPr algn="just" eaLnBrk="0" hangingPunct="0">
              <a:spcBef>
                <a:spcPct val="0"/>
              </a:spcBef>
            </a:pPr>
            <a:r>
              <a:rPr lang="it-IT" sz="1800">
                <a:ea typeface="Calibri" pitchFamily="34" charset="0"/>
                <a:cs typeface="Times New Roman" pitchFamily="18" charset="0"/>
              </a:rPr>
              <a:t>Tra le navi di Colombo, la </a:t>
            </a:r>
            <a:r>
              <a:rPr lang="it-IT" sz="1800" b="1">
                <a:ea typeface="Calibri" pitchFamily="34" charset="0"/>
                <a:cs typeface="Times New Roman" pitchFamily="18" charset="0"/>
              </a:rPr>
              <a:t>Nina</a:t>
            </a:r>
            <a:r>
              <a:rPr lang="it-IT" sz="1800">
                <a:ea typeface="Calibri" pitchFamily="34" charset="0"/>
                <a:cs typeface="Times New Roman" pitchFamily="18" charset="0"/>
              </a:rPr>
              <a:t> e la </a:t>
            </a:r>
            <a:r>
              <a:rPr lang="it-IT" sz="1800" b="1">
                <a:ea typeface="Calibri" pitchFamily="34" charset="0"/>
                <a:cs typeface="Times New Roman" pitchFamily="18" charset="0"/>
              </a:rPr>
              <a:t>Pinta</a:t>
            </a:r>
            <a:r>
              <a:rPr lang="it-IT" sz="1800">
                <a:ea typeface="Calibri" pitchFamily="34" charset="0"/>
                <a:cs typeface="Times New Roman" pitchFamily="18" charset="0"/>
              </a:rPr>
              <a:t> erano caravelle (mentre la Santa Maria era una caracca).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5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835656" y="3"/>
            <a:ext cx="2886194" cy="18383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987376" y="357190"/>
            <a:ext cx="64812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>
                <a:latin typeface="Tahoma" pitchFamily="34" charset="0"/>
                <a:cs typeface="Tahoma" pitchFamily="34" charset="0"/>
              </a:rPr>
              <a:t>Le scoperte geografiche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822847" y="1357315"/>
            <a:ext cx="463307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it-IT" dirty="0">
                <a:latin typeface="Arial" pitchFamily="34" charset="0"/>
                <a:cs typeface="Arial" pitchFamily="34" charset="0"/>
              </a:rPr>
              <a:t>ASTROLABIO</a:t>
            </a:r>
          </a:p>
        </p:txBody>
      </p:sp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4768559" y="-2231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9222" name="Immagin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9600" y="2714626"/>
            <a:ext cx="2972253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Rectangle 3"/>
          <p:cNvSpPr>
            <a:spLocks noChangeArrowheads="1"/>
          </p:cNvSpPr>
          <p:nvPr/>
        </p:nvSpPr>
        <p:spPr bwMode="auto">
          <a:xfrm>
            <a:off x="227859" y="2205842"/>
            <a:ext cx="645591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it-IT" sz="1800">
                <a:ea typeface="Calibri" pitchFamily="34" charset="0"/>
                <a:cs typeface="Times New Roman" pitchFamily="18" charset="0"/>
              </a:rPr>
              <a:t>La navigazione in mare aperto si basava sull'osservazione di punti di riferimento la cui posizione era nota, come il sole, la luna e le stelle. Grazie a questi astri si riusciva a determinare le coordinate geografiche (latitudine e longitudine).</a:t>
            </a:r>
          </a:p>
          <a:p>
            <a:pPr algn="just" eaLnBrk="0" hangingPunct="0">
              <a:spcBef>
                <a:spcPct val="0"/>
              </a:spcBef>
            </a:pPr>
            <a:r>
              <a:rPr lang="it-IT" sz="1800">
                <a:ea typeface="Calibri" pitchFamily="34" charset="0"/>
                <a:cs typeface="Times New Roman" pitchFamily="18" charset="0"/>
              </a:rPr>
              <a:t>L’astrolabio è uno strumento  astronomico il cui termine deriva dal greco "</a:t>
            </a:r>
            <a:r>
              <a:rPr lang="it-IT" sz="1800" i="1">
                <a:ea typeface="Calibri" pitchFamily="34" charset="0"/>
                <a:cs typeface="Times New Roman" pitchFamily="18" charset="0"/>
              </a:rPr>
              <a:t>astrolabon</a:t>
            </a:r>
            <a:r>
              <a:rPr lang="it-IT" sz="1800">
                <a:ea typeface="Calibri" pitchFamily="34" charset="0"/>
                <a:cs typeface="Times New Roman" pitchFamily="18" charset="0"/>
              </a:rPr>
              <a:t>" (unione di "</a:t>
            </a:r>
            <a:r>
              <a:rPr lang="it-IT" sz="1800" i="1">
                <a:ea typeface="Calibri" pitchFamily="34" charset="0"/>
                <a:cs typeface="Times New Roman" pitchFamily="18" charset="0"/>
              </a:rPr>
              <a:t>astron</a:t>
            </a:r>
            <a:r>
              <a:rPr lang="it-IT" sz="1800">
                <a:ea typeface="Calibri" pitchFamily="34" charset="0"/>
                <a:cs typeface="Times New Roman" pitchFamily="18" charset="0"/>
              </a:rPr>
              <a:t>" e "</a:t>
            </a:r>
            <a:r>
              <a:rPr lang="it-IT" sz="1800" i="1">
                <a:ea typeface="Calibri" pitchFamily="34" charset="0"/>
                <a:cs typeface="Times New Roman" pitchFamily="18" charset="0"/>
              </a:rPr>
              <a:t>lambano</a:t>
            </a:r>
            <a:r>
              <a:rPr lang="it-IT" sz="1800">
                <a:ea typeface="Calibri" pitchFamily="34" charset="0"/>
                <a:cs typeface="Times New Roman" pitchFamily="18" charset="0"/>
              </a:rPr>
              <a:t>"; letteralmente "prendo gli astri“).</a:t>
            </a:r>
          </a:p>
          <a:p>
            <a:pPr algn="just" eaLnBrk="0" hangingPunct="0">
              <a:spcBef>
                <a:spcPct val="0"/>
              </a:spcBef>
            </a:pPr>
            <a:r>
              <a:rPr lang="it-IT" sz="1800">
                <a:ea typeface="Calibri" pitchFamily="34" charset="0"/>
                <a:cs typeface="Times New Roman" pitchFamily="18" charset="0"/>
              </a:rPr>
              <a:t>Esso è semplicemente </a:t>
            </a:r>
            <a:r>
              <a:rPr lang="it-IT" sz="1800" b="1">
                <a:ea typeface="Calibri" pitchFamily="34" charset="0"/>
                <a:cs typeface="Times New Roman" pitchFamily="18" charset="0"/>
              </a:rPr>
              <a:t>una rappresentazione del cielo visibile da una data latitudine</a:t>
            </a:r>
            <a:r>
              <a:rPr lang="it-IT" sz="1800">
                <a:ea typeface="Calibri" pitchFamily="34" charset="0"/>
                <a:cs typeface="Times New Roman" pitchFamily="18" charset="0"/>
              </a:rPr>
              <a:t>: vi sono dunque riportate le posizioni</a:t>
            </a:r>
            <a:r>
              <a:rPr lang="it-IT" sz="1800" b="1">
                <a:ea typeface="Calibri" pitchFamily="34" charset="0"/>
                <a:cs typeface="Times New Roman" pitchFamily="18" charset="0"/>
              </a:rPr>
              <a:t> </a:t>
            </a:r>
            <a:r>
              <a:rPr lang="it-IT" sz="1800">
                <a:ea typeface="Calibri" pitchFamily="34" charset="0"/>
                <a:cs typeface="Times New Roman" pitchFamily="18" charset="0"/>
              </a:rPr>
              <a:t>delle principali stelle (più o meno una ventina), ma i</a:t>
            </a:r>
            <a:r>
              <a:rPr lang="it-IT" sz="1800" b="1">
                <a:ea typeface="Calibri" pitchFamily="34" charset="0"/>
                <a:cs typeface="Times New Roman" pitchFamily="18" charset="0"/>
              </a:rPr>
              <a:t> </a:t>
            </a:r>
            <a:r>
              <a:rPr lang="it-IT" sz="1800">
                <a:ea typeface="Calibri" pitchFamily="34" charset="0"/>
                <a:cs typeface="Times New Roman" pitchFamily="18" charset="0"/>
              </a:rPr>
              <a:t>modelli più sofisticati ne</a:t>
            </a:r>
            <a:r>
              <a:rPr lang="it-IT" sz="1800" b="1">
                <a:ea typeface="Calibri" pitchFamily="34" charset="0"/>
                <a:cs typeface="Times New Roman" pitchFamily="18" charset="0"/>
              </a:rPr>
              <a:t> </a:t>
            </a:r>
            <a:r>
              <a:rPr lang="it-IT" sz="1800">
                <a:ea typeface="Calibri" pitchFamily="34" charset="0"/>
                <a:cs typeface="Times New Roman" pitchFamily="18" charset="0"/>
              </a:rPr>
              <a:t>potevano contenere anche una cinquantina; farle stare</a:t>
            </a:r>
            <a:r>
              <a:rPr lang="it-IT" sz="1800" b="1">
                <a:ea typeface="Calibri" pitchFamily="34" charset="0"/>
                <a:cs typeface="Times New Roman" pitchFamily="18" charset="0"/>
              </a:rPr>
              <a:t> </a:t>
            </a:r>
            <a:r>
              <a:rPr lang="it-IT" sz="1800">
                <a:ea typeface="Calibri" pitchFamily="34" charset="0"/>
                <a:cs typeface="Times New Roman" pitchFamily="18" charset="0"/>
              </a:rPr>
              <a:t>tutte nel limitato spazio dello strumento era un</a:t>
            </a:r>
            <a:r>
              <a:rPr lang="it-IT" sz="1800" b="1">
                <a:ea typeface="Calibri" pitchFamily="34" charset="0"/>
                <a:cs typeface="Times New Roman" pitchFamily="18" charset="0"/>
              </a:rPr>
              <a:t> </a:t>
            </a:r>
            <a:r>
              <a:rPr lang="it-IT" sz="1800">
                <a:ea typeface="Calibri" pitchFamily="34" charset="0"/>
                <a:cs typeface="Times New Roman" pitchFamily="18" charset="0"/>
              </a:rPr>
              <a:t>capolavoro di artigianato che rendeva l’astrolabio,</a:t>
            </a:r>
            <a:r>
              <a:rPr lang="it-IT" sz="1800" b="1">
                <a:ea typeface="Calibri" pitchFamily="34" charset="0"/>
                <a:cs typeface="Times New Roman" pitchFamily="18" charset="0"/>
              </a:rPr>
              <a:t> </a:t>
            </a:r>
            <a:r>
              <a:rPr lang="it-IT" sz="1800">
                <a:ea typeface="Calibri" pitchFamily="34" charset="0"/>
                <a:cs typeface="Times New Roman" pitchFamily="18" charset="0"/>
              </a:rPr>
              <a:t>oltre che bello, anche assai prezioso</a:t>
            </a:r>
            <a:r>
              <a:rPr lang="it-IT" sz="1600">
                <a:ea typeface="Calibri" pitchFamily="34" charset="0"/>
                <a:cs typeface="Times New Roman" pitchFamily="18" charset="0"/>
              </a:rPr>
              <a:t>.</a:t>
            </a:r>
            <a:endParaRPr lang="it-IT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5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36843"/>
          <a:stretch>
            <a:fillRect/>
          </a:stretch>
        </p:blipFill>
        <p:spPr bwMode="auto">
          <a:xfrm>
            <a:off x="7747119" y="142855"/>
            <a:ext cx="1822826" cy="18383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987376" y="357190"/>
            <a:ext cx="64812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>
                <a:latin typeface="Tahoma" pitchFamily="34" charset="0"/>
                <a:cs typeface="Tahoma" pitchFamily="34" charset="0"/>
              </a:rPr>
              <a:t>Le scoperte geografiche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443090" y="2643188"/>
            <a:ext cx="622806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u="sng" dirty="0"/>
              <a:t>Importanza economica del commercio con l’Oriente (le </a:t>
            </a:r>
            <a:r>
              <a:rPr lang="it-IT" b="1" u="sng" dirty="0">
                <a:solidFill>
                  <a:srgbClr val="FF0000"/>
                </a:solidFill>
              </a:rPr>
              <a:t>Indie</a:t>
            </a:r>
            <a:r>
              <a:rPr lang="it-IT" u="sng" dirty="0"/>
              <a:t>)</a:t>
            </a:r>
          </a:p>
          <a:p>
            <a:pPr>
              <a:buFontTx/>
              <a:buChar char="-"/>
              <a:defRPr/>
            </a:pPr>
            <a:r>
              <a:rPr lang="it-IT" dirty="0"/>
              <a:t> Acquisto diretto delle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spezie</a:t>
            </a:r>
            <a:r>
              <a:rPr lang="it-IT" dirty="0"/>
              <a:t> (evitando l’intermediazione degli arabi)</a:t>
            </a:r>
          </a:p>
          <a:p>
            <a:pPr>
              <a:buFontTx/>
              <a:buChar char="-"/>
              <a:defRPr/>
            </a:pPr>
            <a:r>
              <a:rPr lang="it-IT" dirty="0"/>
              <a:t>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Oro</a:t>
            </a:r>
          </a:p>
          <a:p>
            <a:pPr>
              <a:buFontTx/>
              <a:buChar char="-"/>
              <a:defRPr/>
            </a:pPr>
            <a:r>
              <a:rPr lang="it-IT" dirty="0"/>
              <a:t>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Schiavi</a:t>
            </a:r>
            <a:r>
              <a:rPr lang="it-IT" dirty="0"/>
              <a:t>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898802" y="1357315"/>
            <a:ext cx="4633069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it-IT" dirty="0">
                <a:latin typeface="Arial" pitchFamily="34" charset="0"/>
                <a:cs typeface="Arial" pitchFamily="34" charset="0"/>
              </a:rPr>
              <a:t>Ragioni economiche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autoUpdateAnimBg="0"/>
      <p:bldP spid="5" grpId="0" animBg="1" autoUpdateAnimBg="0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lbertus Extra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lbertus Extra Bold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3010</Words>
  <Application>Microsoft Office PowerPoint</Application>
  <PresentationFormat>Personalizzato</PresentationFormat>
  <Paragraphs>268</Paragraphs>
  <Slides>48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48</vt:i4>
      </vt:variant>
    </vt:vector>
  </HeadingPairs>
  <TitlesOfParts>
    <vt:vector size="49" baseType="lpstr">
      <vt:lpstr>Struttura predefinita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Aztechi</vt:lpstr>
      <vt:lpstr>Aztechi</vt:lpstr>
      <vt:lpstr>Aztechi</vt:lpstr>
      <vt:lpstr>Aztechi – idee religiose</vt:lpstr>
      <vt:lpstr>Maya</vt:lpstr>
      <vt:lpstr>Maya</vt:lpstr>
      <vt:lpstr>Incas</vt:lpstr>
      <vt:lpstr>Incas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Pippo</dc:creator>
  <cp:lastModifiedBy>simone.dell@libero.it</cp:lastModifiedBy>
  <cp:revision>112</cp:revision>
  <dcterms:created xsi:type="dcterms:W3CDTF">2003-10-17T13:49:52Z</dcterms:created>
  <dcterms:modified xsi:type="dcterms:W3CDTF">2021-09-17T10:33:07Z</dcterms:modified>
</cp:coreProperties>
</file>